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7" r:id="rId3"/>
    <p:sldId id="259" r:id="rId4"/>
    <p:sldId id="261" r:id="rId5"/>
    <p:sldId id="260" r:id="rId6"/>
    <p:sldId id="267" r:id="rId7"/>
    <p:sldId id="269" r:id="rId8"/>
    <p:sldId id="268" r:id="rId9"/>
    <p:sldId id="310" r:id="rId10"/>
    <p:sldId id="311" r:id="rId11"/>
    <p:sldId id="312" r:id="rId12"/>
    <p:sldId id="313" r:id="rId13"/>
    <p:sldId id="314" r:id="rId14"/>
    <p:sldId id="321" r:id="rId15"/>
    <p:sldId id="289" r:id="rId16"/>
    <p:sldId id="290" r:id="rId17"/>
    <p:sldId id="291" r:id="rId18"/>
    <p:sldId id="292" r:id="rId19"/>
    <p:sldId id="293" r:id="rId20"/>
    <p:sldId id="297" r:id="rId21"/>
    <p:sldId id="294" r:id="rId22"/>
    <p:sldId id="295" r:id="rId23"/>
    <p:sldId id="296" r:id="rId24"/>
    <p:sldId id="277" r:id="rId25"/>
    <p:sldId id="274" r:id="rId26"/>
    <p:sldId id="275" r:id="rId27"/>
    <p:sldId id="271" r:id="rId28"/>
    <p:sldId id="272" r:id="rId29"/>
    <p:sldId id="276" r:id="rId30"/>
    <p:sldId id="262" r:id="rId31"/>
    <p:sldId id="263" r:id="rId32"/>
    <p:sldId id="270" r:id="rId33"/>
    <p:sldId id="265" r:id="rId34"/>
    <p:sldId id="322" r:id="rId35"/>
    <p:sldId id="264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300" r:id="rId48"/>
    <p:sldId id="301" r:id="rId49"/>
    <p:sldId id="303" r:id="rId50"/>
    <p:sldId id="304" r:id="rId51"/>
    <p:sldId id="299" r:id="rId52"/>
    <p:sldId id="315" r:id="rId53"/>
    <p:sldId id="316" r:id="rId54"/>
    <p:sldId id="317" r:id="rId55"/>
    <p:sldId id="318" r:id="rId56"/>
    <p:sldId id="319" r:id="rId57"/>
    <p:sldId id="308" r:id="rId58"/>
    <p:sldId id="309" r:id="rId59"/>
    <p:sldId id="320" r:id="rId60"/>
    <p:sldId id="305" r:id="rId61"/>
    <p:sldId id="30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BC8F7"/>
    <a:srgbClr val="27B310"/>
    <a:srgbClr val="FFE9C1"/>
    <a:srgbClr val="C83660"/>
    <a:srgbClr val="28BF12"/>
    <a:srgbClr val="0099C6"/>
    <a:srgbClr val="B801B6"/>
    <a:srgbClr val="3A1E5D"/>
    <a:srgbClr val="ED8500"/>
    <a:srgbClr val="BEB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8733" autoAdjust="0"/>
    <p:restoredTop sz="85578"/>
  </p:normalViewPr>
  <p:slideViewPr>
    <p:cSldViewPr snapToGrid="0" snapToObjects="1">
      <p:cViewPr varScale="1">
        <p:scale>
          <a:sx n="109" d="100"/>
          <a:sy n="109" d="100"/>
        </p:scale>
        <p:origin x="560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38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e/Dropbox/csbio/elementsofgalax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ve/Dropbox/csbio/elementsofgalax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/Users/dave/Dropbox/csbio/elementsofgalax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Sheet1!$F$1</c:f>
              <c:strCache>
                <c:ptCount val="1"/>
                <c:pt idx="0">
                  <c:v>Mass Fraction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0C21-CE40-94B0-7F86350ACF27}"/>
              </c:ext>
            </c:extLst>
          </c:dPt>
          <c:dPt>
            <c:idx val="1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0C21-CE40-94B0-7F86350ACF27}"/>
              </c:ext>
            </c:extLst>
          </c:dPt>
          <c:dPt>
            <c:idx val="2"/>
            <c:bubble3D val="0"/>
            <c:spPr>
              <a:solidFill>
                <a:srgbClr val="28BF1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0C21-CE40-94B0-7F86350ACF27}"/>
              </c:ext>
            </c:extLst>
          </c:dPt>
          <c:dLbls>
            <c:dLbl>
              <c:idx val="0"/>
              <c:layout>
                <c:manualLayout>
                  <c:x val="-0.27014925373134319"/>
                  <c:y val="-0.2229232386961094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C21-CE40-94B0-7F86350ACF27}"/>
                </c:ext>
              </c:extLst>
            </c:dLbl>
            <c:dLbl>
              <c:idx val="1"/>
              <c:layout>
                <c:manualLayout>
                  <c:x val="0.19850746268656716"/>
                  <c:y val="5.6782334384858003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C21-CE40-94B0-7F86350ACF27}"/>
                </c:ext>
              </c:extLst>
            </c:dLbl>
            <c:dLbl>
              <c:idx val="2"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rgbClr val="28BF1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C21-CE40-94B0-7F86350ACF27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spc="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Sheet1!$E$2:$E$4</c:f>
              <c:strCache>
                <c:ptCount val="3"/>
                <c:pt idx="0">
                  <c:v>Hydrogen</c:v>
                </c:pt>
                <c:pt idx="1">
                  <c:v>Helium</c:v>
                </c:pt>
                <c:pt idx="2">
                  <c:v>Others</c:v>
                </c:pt>
              </c:strCache>
            </c:strRef>
          </c:cat>
          <c:val>
            <c:numRef>
              <c:f>Sheet1!$F$2:$F$4</c:f>
              <c:numCache>
                <c:formatCode>#,##0.00000</c:formatCode>
                <c:ptCount val="3"/>
                <c:pt idx="0">
                  <c:v>0.73899999999999999</c:v>
                </c:pt>
                <c:pt idx="1">
                  <c:v>0.24</c:v>
                </c:pt>
                <c:pt idx="2">
                  <c:v>2.1000000000000019E-2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C21-CE40-94B0-7F86350ACF27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Sheet1!$F$1</c:f>
              <c:strCache>
                <c:ptCount val="1"/>
                <c:pt idx="0">
                  <c:v>Mass Fraction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0C21-CE40-94B0-7F86350ACF27}"/>
              </c:ext>
            </c:extLst>
          </c:dPt>
          <c:dPt>
            <c:idx val="1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0C21-CE40-94B0-7F86350ACF27}"/>
              </c:ext>
            </c:extLst>
          </c:dPt>
          <c:dPt>
            <c:idx val="2"/>
            <c:bubble3D val="0"/>
            <c:spPr>
              <a:solidFill>
                <a:srgbClr val="28BF1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0C21-CE40-94B0-7F86350ACF27}"/>
              </c:ext>
            </c:extLst>
          </c:dPt>
          <c:dLbls>
            <c:dLbl>
              <c:idx val="0"/>
              <c:layout>
                <c:manualLayout>
                  <c:x val="-0.27014925373134319"/>
                  <c:y val="-0.2229232386961094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C21-CE40-94B0-7F86350ACF27}"/>
                </c:ext>
              </c:extLst>
            </c:dLbl>
            <c:dLbl>
              <c:idx val="1"/>
              <c:layout>
                <c:manualLayout>
                  <c:x val="0.19850746268656716"/>
                  <c:y val="5.6782334384858003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C21-CE40-94B0-7F86350ACF27}"/>
                </c:ext>
              </c:extLst>
            </c:dLbl>
            <c:dLbl>
              <c:idx val="2"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rgbClr val="28BF1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C21-CE40-94B0-7F86350ACF27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spc="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Sheet1!$E$2:$E$4</c:f>
              <c:strCache>
                <c:ptCount val="3"/>
                <c:pt idx="0">
                  <c:v>Hydrogen</c:v>
                </c:pt>
                <c:pt idx="1">
                  <c:v>Helium</c:v>
                </c:pt>
                <c:pt idx="2">
                  <c:v>Others</c:v>
                </c:pt>
              </c:strCache>
            </c:strRef>
          </c:cat>
          <c:val>
            <c:numRef>
              <c:f>Sheet1!$F$2:$F$4</c:f>
              <c:numCache>
                <c:formatCode>#,##0.00000</c:formatCode>
                <c:ptCount val="3"/>
                <c:pt idx="0">
                  <c:v>0.73899999999999999</c:v>
                </c:pt>
                <c:pt idx="1">
                  <c:v>0.24</c:v>
                </c:pt>
                <c:pt idx="2">
                  <c:v>2.1000000000000019E-2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C21-CE40-94B0-7F86350ACF27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Sheet1!$H$2:$H$10</cx:f>
        <cx:lvl ptCount="9">
          <cx:pt idx="0">Oxygen</cx:pt>
          <cx:pt idx="1">Carbon</cx:pt>
          <cx:pt idx="2">Neon</cx:pt>
          <cx:pt idx="3">Iron</cx:pt>
          <cx:pt idx="4">Nitrogen</cx:pt>
          <cx:pt idx="5">Silicon</cx:pt>
          <cx:pt idx="6">Magnesium</cx:pt>
          <cx:pt idx="7">Sulfur</cx:pt>
          <cx:pt idx="8">All Others</cx:pt>
        </cx:lvl>
      </cx:strDim>
      <cx:numDim type="size">
        <cx:f>Sheet1!$I$2:$I$10</cx:f>
        <cx:lvl ptCount="9" formatCode="#,##0.000">
          <cx:pt idx="0">0.49523809523809526</cx:pt>
          <cx:pt idx="1">0.21904761904761905</cx:pt>
          <cx:pt idx="2">0.063809523809523816</cx:pt>
          <cx:pt idx="3">0.051904761904761905</cx:pt>
          <cx:pt idx="4">0.045714285714285714</cx:pt>
          <cx:pt idx="5">0.030952380952380953</cx:pt>
          <cx:pt idx="6">0.027619047619047619</cx:pt>
          <cx:pt idx="7">0.020952380952380951</cx:pt>
          <cx:pt idx="8">0.04476190476190476</cx:pt>
        </cx:lvl>
      </cx:numDim>
    </cx:data>
  </cx:chartData>
  <cx:chart>
    <cx:plotArea>
      <cx:plotAreaRegion>
        <cx:series layoutId="treemap" uniqueId="{C2191925-3066-4848-8C74-AD445A5B2ADC}">
          <cx:dataPt idx="0">
            <cx:spPr>
              <a:solidFill>
                <a:srgbClr val="70AD47">
                  <a:lumMod val="50000"/>
                </a:srgbClr>
              </a:solidFill>
            </cx:spPr>
          </cx:dataPt>
          <cx:dataPt idx="1">
            <cx:spPr>
              <a:solidFill>
                <a:srgbClr val="ED8500"/>
              </a:solidFill>
            </cx:spPr>
          </cx:dataPt>
          <cx:dataPt idx="2">
            <cx:spPr>
              <a:solidFill>
                <a:srgbClr val="B801B6"/>
              </a:solidFill>
            </cx:spPr>
          </cx:dataPt>
          <cx:dataPt idx="4">
            <cx:spPr>
              <a:solidFill>
                <a:srgbClr val="92D050"/>
              </a:solidFill>
            </cx:spPr>
          </cx:dataPt>
          <cx:dataPt idx="7">
            <cx:spPr>
              <a:solidFill>
                <a:srgbClr val="3A1E5D"/>
              </a:solidFill>
            </cx:spPr>
          </cx:dataPt>
          <cx:dataPt idx="8"/>
          <cx:dataLabels pos="inEnd">
            <cx:txPr>
              <a:bodyPr vertOverflow="overflow" horzOverflow="overflow" wrap="square" lIns="0" tIns="0" rIns="0" bIns="0"/>
              <a:lstStyle/>
              <a:p>
                <a:pPr algn="ctr" rtl="0">
                  <a:defRPr sz="1600" b="0" i="0">
                    <a:solidFill>
                      <a:srgbClr val="FFFFFF"/>
                    </a:solidFill>
                    <a:latin typeface="+mn-lt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n-US" sz="1600">
                  <a:latin typeface="+mn-lt"/>
                </a:endParaRPr>
              </a:p>
            </cx:txPr>
            <cx:visibility seriesName="0" categoryName="1" value="1"/>
            <cx:separator> </cx:separator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63710-9E76-FD40-A656-EC350B4CE0C3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F6B2F-E8DB-2047-9575-C9F871E506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425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Regular"/>
              </a:defRPr>
            </a:lvl1pPr>
          </a:lstStyle>
          <a:p>
            <a:fld id="{AD341C29-C619-5F45-B3CF-8A52267A4B83}" type="datetimeFigureOut">
              <a:rPr lang="en-US" smtClean="0"/>
              <a:pPr/>
              <a:t>1/19/22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Regular"/>
              </a:defRPr>
            </a:lvl1pPr>
          </a:lstStyle>
          <a:p>
            <a:fld id="{29CD85BE-67A7-E846-9F07-FD295964C2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alibri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alibri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alibri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alibri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alibri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332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28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04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401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ethanol (drinking alcohol)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368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195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Retroviruses (e.g., HIV) can do this backwards!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60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Archea</a:t>
            </a:r>
            <a:r>
              <a:rPr lang="en-US" dirty="0"/>
              <a:t> (</a:t>
            </a:r>
            <a:r>
              <a:rPr lang="en-US" dirty="0" err="1"/>
              <a:t>ar</a:t>
            </a:r>
            <a:r>
              <a:rPr lang="en-US" dirty="0"/>
              <a:t>-Kee 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7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Archea</a:t>
            </a:r>
            <a:r>
              <a:rPr lang="en-US" dirty="0"/>
              <a:t> (</a:t>
            </a:r>
            <a:r>
              <a:rPr lang="en-US" dirty="0" err="1"/>
              <a:t>ar</a:t>
            </a:r>
            <a:r>
              <a:rPr lang="en-US"/>
              <a:t>-Kee 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71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34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692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521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Hermann Joseph Muller had this all by 1922 (but Schrodinger typically gets “credit”)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055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787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299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File:The_scale_of_the_Universe.jpg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alibri Regular"/>
                <a:ea typeface="+mn-ea"/>
                <a:cs typeface="+mn-cs"/>
              </a:rPr>
              <a:t>ESA/Hubble &amp; NASA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alibri Regular"/>
                <a:ea typeface="+mn-ea"/>
                <a:cs typeface="+mn-cs"/>
              </a:rPr>
              <a:t>Acknowledgement: D.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alibri Regular"/>
                <a:ea typeface="+mn-ea"/>
                <a:cs typeface="+mn-cs"/>
              </a:rPr>
              <a:t>Calzetti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alibri Regular"/>
                <a:ea typeface="+mn-ea"/>
                <a:cs typeface="+mn-cs"/>
              </a:rPr>
              <a:t> (University of Massachusetts) and the LEGUS 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353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CD85BE-67A7-E846-9F07-FD295964C2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Regula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984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201" y="1122363"/>
            <a:ext cx="3197352" cy="2676752"/>
          </a:xfrm>
          <a:solidFill>
            <a:srgbClr val="FFFFFF">
              <a:alpha val="29804"/>
            </a:srgbClr>
          </a:solidFill>
        </p:spPr>
        <p:txBody>
          <a:bodyPr anchor="ctr">
            <a:normAutofit/>
          </a:bodyPr>
          <a:lstStyle>
            <a:lvl1pPr algn="r">
              <a:defRPr sz="4000" b="1" i="0">
                <a:solidFill>
                  <a:srgbClr val="3A1E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Class :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5020057"/>
            <a:ext cx="4716379" cy="1600199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rgbClr val="3A1E5D"/>
                </a:solidFill>
                <a:latin typeface="+mj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University of Virginia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computingbiology.github.io</a:t>
            </a:r>
            <a:endParaRPr lang="en-US" dirty="0"/>
          </a:p>
          <a:p>
            <a:r>
              <a:rPr lang="en-US" dirty="0"/>
              <a:t>David Evans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BE9D717-9F64-5446-BC5C-38A15CEF6A4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86485456"/>
              </p:ext>
            </p:extLst>
          </p:nvPr>
        </p:nvGraphicFramePr>
        <p:xfrm>
          <a:off x="0" y="-1"/>
          <a:ext cx="12192000" cy="51162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770914">
                  <a:extLst>
                    <a:ext uri="{9D8B030D-6E8A-4147-A177-3AD203B41FA5}">
                      <a16:colId xmlns:a16="http://schemas.microsoft.com/office/drawing/2014/main" val="3880397876"/>
                    </a:ext>
                  </a:extLst>
                </a:gridCol>
                <a:gridCol w="5421086">
                  <a:extLst>
                    <a:ext uri="{9D8B030D-6E8A-4147-A177-3AD203B41FA5}">
                      <a16:colId xmlns:a16="http://schemas.microsoft.com/office/drawing/2014/main" val="310298861"/>
                    </a:ext>
                  </a:extLst>
                </a:gridCol>
              </a:tblGrid>
              <a:tr h="511629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cs4501: Computational Biology / Biological Computing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BF1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dirty="0"/>
                        <a:t>University of Virginia Spring 2022</a:t>
                      </a:r>
                      <a:endParaRPr lang="en-US" sz="2000" b="0" i="0" dirty="0">
                        <a:latin typeface="+mj-lt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8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307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279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" indent="0">
              <a:buFontTx/>
              <a:buNone/>
              <a:defRPr sz="3200" b="1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480" indent="-228600">
              <a:buFont typeface="System Font Regular"/>
              <a:buChar char="−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C859B05-39F8-4941-A3FC-020097ED13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3DD9-A2A6-7445-8C3E-43D3F05CE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45765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B2B15-8D96-3B43-86DD-B5098F3F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0919B-05AA-9249-88B9-69DAB5270D88}" type="datetime3">
              <a:rPr lang="en-US" smtClean="0"/>
              <a:pPr/>
              <a:t>19 January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BF19C-BE06-534F-9438-5DD49A151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B915F-0FE6-664C-9FB2-6DDC826B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D08F9A-90C5-9E42-8B43-8B88F6D503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5045765" cy="4351338"/>
          </a:xfrm>
        </p:spPr>
        <p:txBody>
          <a:bodyPr>
            <a:normAutofit/>
          </a:bodyPr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" indent="0">
              <a:buFontTx/>
              <a:buNone/>
              <a:defRPr sz="3200" b="1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480" indent="-228600">
              <a:buFont typeface="System Font Regular"/>
              <a:buChar char="−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00B3ED-2FD2-0C4A-B049-8265EB5E431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08035" y="1825625"/>
            <a:ext cx="5045765" cy="4351338"/>
          </a:xfrm>
        </p:spPr>
        <p:txBody>
          <a:bodyPr>
            <a:normAutofit/>
          </a:bodyPr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" indent="0">
              <a:buFontTx/>
              <a:buNone/>
              <a:defRPr sz="3200" b="1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480" indent="-228600">
              <a:buFont typeface="System Font Regular"/>
              <a:buChar char="−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A728F8-615D-224C-905F-8F70CB6337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8725" y="365124"/>
            <a:ext cx="5045075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42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24554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CB57-1D6D-4A4A-8E31-DA360E21798F}" type="datetime3">
              <a:rPr lang="en-US" smtClean="0"/>
              <a:t>19 January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5ABE8-3171-934E-9697-16B2F7B849C4}" type="datetime3">
              <a:rPr lang="en-US" smtClean="0"/>
              <a:t>19 January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38B02-787B-214B-8E64-0DDA6D5F14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61071"/>
            <a:ext cx="10515600" cy="1325563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SLACK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BA62E-FEEB-8746-85DA-6BDD8A1BACB4}"/>
              </a:ext>
            </a:extLst>
          </p:cNvPr>
          <p:cNvSpPr txBox="1"/>
          <p:nvPr userDrawn="1"/>
        </p:nvSpPr>
        <p:spPr>
          <a:xfrm>
            <a:off x="2112936" y="2727702"/>
            <a:ext cx="7966129" cy="274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088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ED8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DBD47-4CB4-C647-9C1B-2B5E6395D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766"/>
            <a:ext cx="10515600" cy="1325563"/>
          </a:xfrm>
        </p:spPr>
        <p:txBody>
          <a:bodyPr/>
          <a:lstStyle>
            <a:lvl1pPr>
              <a:defRPr>
                <a:solidFill>
                  <a:srgbClr val="FFE9C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FF44F7-F643-1742-A2CC-E0AD1921C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16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490919B-05AA-9249-88B9-69DAB5270D88}" type="datetime3">
              <a:rPr lang="en-US" smtClean="0"/>
              <a:pPr/>
              <a:t>19 January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C859B05-39F8-4941-A3FC-020097ED13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4" r:id="rId4"/>
    <p:sldLayoutId id="2147483655" r:id="rId5"/>
    <p:sldLayoutId id="2147483656" r:id="rId6"/>
    <p:sldLayoutId id="2147483657" r:id="rId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1097280" indent="-4572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28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50292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−"/>
        <a:defRPr sz="2400" b="0" i="0" kern="1200">
          <a:solidFill>
            <a:srgbClr val="073B1F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rgbClr val="073B1F"/>
          </a:solidFill>
          <a:latin typeface="Work Sans" pitchFamily="2" charset="77"/>
          <a:ea typeface="Work Sans" pitchFamily="2" charset="77"/>
          <a:cs typeface="Work Sa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rgbClr val="073B1F"/>
          </a:solidFill>
          <a:latin typeface="Work Sans" pitchFamily="2" charset="77"/>
          <a:ea typeface="Work Sans" pitchFamily="2" charset="77"/>
          <a:cs typeface="Work Sa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E449838-0257-0742-B35B-DE59ECABD083}"/>
              </a:ext>
            </a:extLst>
          </p:cNvPr>
          <p:cNvSpPr txBox="1">
            <a:spLocks/>
          </p:cNvSpPr>
          <p:nvPr/>
        </p:nvSpPr>
        <p:spPr>
          <a:xfrm>
            <a:off x="572429" y="1501698"/>
            <a:ext cx="10967531" cy="296613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073B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6000" dirty="0">
                <a:solidFill>
                  <a:srgbClr val="FFE9C1"/>
                </a:solidFill>
              </a:rPr>
              <a:t>Life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43B23F2-E9A7-C545-9839-31C0439D72CE}"/>
              </a:ext>
            </a:extLst>
          </p:cNvPr>
          <p:cNvSpPr txBox="1">
            <a:spLocks/>
          </p:cNvSpPr>
          <p:nvPr/>
        </p:nvSpPr>
        <p:spPr>
          <a:xfrm>
            <a:off x="6956385" y="4267201"/>
            <a:ext cx="4583575" cy="24028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kern="1200">
                <a:solidFill>
                  <a:srgbClr val="073B1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rgbClr val="073B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rgbClr val="073B1F"/>
                </a:solidFill>
                <a:latin typeface="Work Sans" pitchFamily="2" charset="77"/>
                <a:ea typeface="Work Sans" pitchFamily="2" charset="77"/>
                <a:cs typeface="Work Sans" pitchFamily="2" charset="7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rgbClr val="073B1F"/>
                </a:solidFill>
                <a:latin typeface="Work Sans" pitchFamily="2" charset="77"/>
                <a:ea typeface="Work Sans" pitchFamily="2" charset="77"/>
                <a:cs typeface="Work Sans" pitchFamily="2" charset="7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E9C1"/>
                </a:solidFill>
              </a:rPr>
              <a:t>19 January 2022</a:t>
            </a:r>
          </a:p>
          <a:p>
            <a:r>
              <a:rPr lang="en-US" dirty="0">
                <a:solidFill>
                  <a:srgbClr val="FFE9C1"/>
                </a:solidFill>
              </a:rPr>
              <a:t>University of Virginia</a:t>
            </a:r>
          </a:p>
          <a:p>
            <a:r>
              <a:rPr lang="en-US" dirty="0">
                <a:solidFill>
                  <a:srgbClr val="FFE9C1"/>
                </a:solidFill>
              </a:rPr>
              <a:t>https://</a:t>
            </a:r>
            <a:r>
              <a:rPr lang="en-US" dirty="0" err="1">
                <a:solidFill>
                  <a:srgbClr val="FFE9C1"/>
                </a:solidFill>
              </a:rPr>
              <a:t>computingbiology.github.io</a:t>
            </a:r>
            <a:endParaRPr lang="en-US" dirty="0">
              <a:solidFill>
                <a:srgbClr val="FFE9C1"/>
              </a:solidFill>
            </a:endParaRPr>
          </a:p>
          <a:p>
            <a:r>
              <a:rPr lang="en-US" dirty="0">
                <a:solidFill>
                  <a:srgbClr val="FFE9C1"/>
                </a:solidFill>
              </a:rPr>
              <a:t>David Evans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147E23-C943-2F47-9A72-C24D588690F8}"/>
              </a:ext>
            </a:extLst>
          </p:cNvPr>
          <p:cNvSpPr txBox="1"/>
          <p:nvPr/>
        </p:nvSpPr>
        <p:spPr>
          <a:xfrm>
            <a:off x="588825" y="4267201"/>
            <a:ext cx="5727463" cy="15696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Find the table matching your card rank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Introduce yourself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Start working with your tablemates on classifying listed items and defining “life”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Go-To Gene Sequencing Machine With Very Strange Results | WIRED">
            <a:extLst>
              <a:ext uri="{FF2B5EF4-FFF2-40B4-BE49-F238E27FC236}">
                <a16:creationId xmlns:a16="http://schemas.microsoft.com/office/drawing/2014/main" id="{85F700CC-C411-A94E-9A94-8C06FEF83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324" y="3480873"/>
            <a:ext cx="1695157" cy="130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F4471CB-FD8F-4D4A-8636-1FA9D4B0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Biology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5E3530-B632-EF46-A69E-3C757424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A2437-3988-A94D-AC4C-46BF336824A4}"/>
              </a:ext>
            </a:extLst>
          </p:cNvPr>
          <p:cNvSpPr txBox="1"/>
          <p:nvPr/>
        </p:nvSpPr>
        <p:spPr>
          <a:xfrm>
            <a:off x="838200" y="1807468"/>
            <a:ext cx="10814538" cy="15696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Goal of computational biology/bioinformatics is to </a:t>
            </a:r>
            <a:r>
              <a:rPr lang="en-US" sz="3200" b="1" dirty="0"/>
              <a:t>map messy biological problems </a:t>
            </a:r>
            <a:r>
              <a:rPr lang="en-US" sz="3200" dirty="0"/>
              <a:t>into </a:t>
            </a:r>
            <a:r>
              <a:rPr lang="en-US" sz="3200" b="1" dirty="0"/>
              <a:t>well defined computing problems, </a:t>
            </a:r>
            <a:r>
              <a:rPr lang="en-US" sz="3200" dirty="0"/>
              <a:t>and solving those problems to provide useful biological results.</a:t>
            </a:r>
          </a:p>
        </p:txBody>
      </p:sp>
      <p:pic>
        <p:nvPicPr>
          <p:cNvPr id="1026" name="Picture 2" descr="DNA in Test Tube [IMAGE] | EurekAlert! Science News Releases">
            <a:extLst>
              <a:ext uri="{FF2B5EF4-FFF2-40B4-BE49-F238E27FC236}">
                <a16:creationId xmlns:a16="http://schemas.microsoft.com/office/drawing/2014/main" id="{D046A226-9EB6-344D-87BA-B3CFCD5EEC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07"/>
          <a:stretch/>
        </p:blipFill>
        <p:spPr bwMode="auto">
          <a:xfrm>
            <a:off x="727625" y="3738095"/>
            <a:ext cx="1835041" cy="194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F4DE9E5F-6773-614B-B0D4-67BD11184BED}"/>
              </a:ext>
            </a:extLst>
          </p:cNvPr>
          <p:cNvSpPr/>
          <p:nvPr/>
        </p:nvSpPr>
        <p:spPr>
          <a:xfrm>
            <a:off x="2907324" y="4699848"/>
            <a:ext cx="2039815" cy="515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798CC6-0743-9C48-A370-3E4AD9EEA095}"/>
              </a:ext>
            </a:extLst>
          </p:cNvPr>
          <p:cNvSpPr txBox="1"/>
          <p:nvPr/>
        </p:nvSpPr>
        <p:spPr>
          <a:xfrm>
            <a:off x="2851263" y="5385470"/>
            <a:ext cx="215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Biology Lab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CEFA1B-A93A-A843-AEF7-FA021E06B713}"/>
              </a:ext>
            </a:extLst>
          </p:cNvPr>
          <p:cNvSpPr txBox="1"/>
          <p:nvPr/>
        </p:nvSpPr>
        <p:spPr>
          <a:xfrm>
            <a:off x="6011669" y="538547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030" name="Picture 6" descr="First 500 characters of the BNT162b2 mRNA. Source: World Health Organization">
            <a:extLst>
              <a:ext uri="{FF2B5EF4-FFF2-40B4-BE49-F238E27FC236}">
                <a16:creationId xmlns:a16="http://schemas.microsoft.com/office/drawing/2014/main" id="{77427B0A-0AD4-8C4C-A7A5-BC1247009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139" y="3945554"/>
            <a:ext cx="2631348" cy="135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DD4F7E-6B2D-BA4A-B986-16EAEB8EED3F}"/>
              </a:ext>
            </a:extLst>
          </p:cNvPr>
          <p:cNvSpPr/>
          <p:nvPr/>
        </p:nvSpPr>
        <p:spPr>
          <a:xfrm>
            <a:off x="7578487" y="4635425"/>
            <a:ext cx="2039815" cy="515816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ACB44C-6178-DF4D-9CC3-81320B8A1177}"/>
              </a:ext>
            </a:extLst>
          </p:cNvPr>
          <p:cNvSpPr txBox="1"/>
          <p:nvPr/>
        </p:nvSpPr>
        <p:spPr>
          <a:xfrm>
            <a:off x="7532078" y="5377045"/>
            <a:ext cx="203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Computer Science Methods</a:t>
            </a:r>
          </a:p>
        </p:txBody>
      </p:sp>
      <p:pic>
        <p:nvPicPr>
          <p:cNvPr id="1034" name="Picture 10" descr="Inside DeepMind&amp;#39;s four-year mission to solve one of biology&amp;#39;s greatest  challenges">
            <a:extLst>
              <a:ext uri="{FF2B5EF4-FFF2-40B4-BE49-F238E27FC236}">
                <a16:creationId xmlns:a16="http://schemas.microsoft.com/office/drawing/2014/main" id="{ED64F15A-7D77-2A4C-9B03-6AB1703E6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102" y="3603382"/>
            <a:ext cx="2823315" cy="194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5C0238-71E2-1D47-9480-3D0B1E2C0ABA}"/>
              </a:ext>
            </a:extLst>
          </p:cNvPr>
          <p:cNvSpPr txBox="1"/>
          <p:nvPr/>
        </p:nvSpPr>
        <p:spPr>
          <a:xfrm>
            <a:off x="7468136" y="4144579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Algorithms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8FE88D-30D1-864E-91D5-86CB5A1DF045}"/>
              </a:ext>
            </a:extLst>
          </p:cNvPr>
          <p:cNvSpPr txBox="1"/>
          <p:nvPr/>
        </p:nvSpPr>
        <p:spPr>
          <a:xfrm>
            <a:off x="9618302" y="5377044"/>
            <a:ext cx="203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Biologically-Useful</a:t>
            </a:r>
          </a:p>
          <a:p>
            <a:pPr algn="ctr"/>
            <a:r>
              <a:rPr lang="en-US" dirty="0"/>
              <a:t>Result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C3C442-8BB5-4D47-8B26-AF07B8D7BAB9}"/>
              </a:ext>
            </a:extLst>
          </p:cNvPr>
          <p:cNvSpPr txBox="1"/>
          <p:nvPr/>
        </p:nvSpPr>
        <p:spPr>
          <a:xfrm>
            <a:off x="808570" y="5754802"/>
            <a:ext cx="1673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Stuff, </a:t>
            </a:r>
          </a:p>
          <a:p>
            <a:pPr algn="ctr"/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053579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2954-38E0-1447-9A96-775B901A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Computing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7851D-BA82-9D44-8100-0F63A2CA83AC}"/>
              </a:ext>
            </a:extLst>
          </p:cNvPr>
          <p:cNvSpPr txBox="1"/>
          <p:nvPr/>
        </p:nvSpPr>
        <p:spPr>
          <a:xfrm>
            <a:off x="2108690" y="3082862"/>
            <a:ext cx="7974619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Using biological mechanisms to perform computation</a:t>
            </a:r>
          </a:p>
        </p:txBody>
      </p:sp>
    </p:spTree>
    <p:extLst>
      <p:ext uri="{BB962C8B-B14F-4D97-AF65-F5344CB8AC3E}">
        <p14:creationId xmlns:p14="http://schemas.microsoft.com/office/powerpoint/2010/main" val="170809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20EFCD99-AD8B-8C45-8845-47A6003A6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428" y="2341650"/>
            <a:ext cx="2505729" cy="2827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C22954-38E0-1447-9A96-775B901A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A502FE-6A5E-6643-91E5-2462C56BC57C}"/>
              </a:ext>
            </a:extLst>
          </p:cNvPr>
          <p:cNvSpPr txBox="1"/>
          <p:nvPr/>
        </p:nvSpPr>
        <p:spPr>
          <a:xfrm>
            <a:off x="1477108" y="1588332"/>
            <a:ext cx="2221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Naturally In Nature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17006-E205-DA48-A810-C02966BBE8CC}"/>
              </a:ext>
            </a:extLst>
          </p:cNvPr>
          <p:cNvSpPr txBox="1"/>
          <p:nvPr/>
        </p:nvSpPr>
        <p:spPr>
          <a:xfrm>
            <a:off x="4990153" y="1588332"/>
            <a:ext cx="2329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Artificially In Nature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33066-59FB-3249-9543-1665CA4C8233}"/>
              </a:ext>
            </a:extLst>
          </p:cNvPr>
          <p:cNvSpPr txBox="1"/>
          <p:nvPr/>
        </p:nvSpPr>
        <p:spPr>
          <a:xfrm>
            <a:off x="8610600" y="1588332"/>
            <a:ext cx="2860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Artificially for Computing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51DFE-892A-2B4C-BC50-BE64CB92781B}"/>
              </a:ext>
            </a:extLst>
          </p:cNvPr>
          <p:cNvSpPr txBox="1"/>
          <p:nvPr/>
        </p:nvSpPr>
        <p:spPr>
          <a:xfrm>
            <a:off x="1173097" y="3602563"/>
            <a:ext cx="211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Lac feedback control</a:t>
            </a:r>
          </a:p>
        </p:txBody>
      </p:sp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DA3DC3E-FB05-6149-AD07-39DFA0451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69" y="2420812"/>
            <a:ext cx="4673112" cy="1140357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511846C8-FDEB-4E49-890D-91D081E1B1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332"/>
          <a:stretch/>
        </p:blipFill>
        <p:spPr>
          <a:xfrm>
            <a:off x="4869047" y="4965244"/>
            <a:ext cx="3661117" cy="97301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D1F46CC-47D9-5C4B-9EFA-7BB528757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164" y="2139464"/>
            <a:ext cx="3021848" cy="198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E02E04-693C-4147-8461-05CBD68E35FF}"/>
              </a:ext>
            </a:extLst>
          </p:cNvPr>
          <p:cNvSpPr txBox="1"/>
          <p:nvPr/>
        </p:nvSpPr>
        <p:spPr>
          <a:xfrm>
            <a:off x="8610600" y="4159455"/>
            <a:ext cx="301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Len Adelman’s DNA Computer</a:t>
            </a:r>
          </a:p>
        </p:txBody>
      </p:sp>
      <p:pic>
        <p:nvPicPr>
          <p:cNvPr id="2052" name="Picture 4" descr="The automated DNA data storage system in a metal frame, in front of glass beakers">
            <a:extLst>
              <a:ext uri="{FF2B5EF4-FFF2-40B4-BE49-F238E27FC236}">
                <a16:creationId xmlns:a16="http://schemas.microsoft.com/office/drawing/2014/main" id="{C32CF191-D0DB-BC44-8BA3-23F17A0C6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593759"/>
            <a:ext cx="2941412" cy="16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FEBB3E-A6ED-684A-A1A6-FC8E3177CE9F}"/>
              </a:ext>
            </a:extLst>
          </p:cNvPr>
          <p:cNvSpPr txBox="1"/>
          <p:nvPr/>
        </p:nvSpPr>
        <p:spPr>
          <a:xfrm>
            <a:off x="8623920" y="6319535"/>
            <a:ext cx="291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Storage (Microsoft/UW)</a:t>
            </a:r>
          </a:p>
        </p:txBody>
      </p:sp>
      <p:pic>
        <p:nvPicPr>
          <p:cNvPr id="16" name="Picture 2" descr="A fruit fly hemibrain connectome">
            <a:extLst>
              <a:ext uri="{FF2B5EF4-FFF2-40B4-BE49-F238E27FC236}">
                <a16:creationId xmlns:a16="http://schemas.microsoft.com/office/drawing/2014/main" id="{F6645038-BF8A-A443-B8F3-1C15311AB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71" y="4159455"/>
            <a:ext cx="2914772" cy="244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0C1D02-939C-D846-B95A-F1FEA2574504}"/>
              </a:ext>
            </a:extLst>
          </p:cNvPr>
          <p:cNvSpPr txBox="1"/>
          <p:nvPr/>
        </p:nvSpPr>
        <p:spPr>
          <a:xfrm>
            <a:off x="3504744" y="6063637"/>
            <a:ext cx="2589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Networks</a:t>
            </a:r>
          </a:p>
          <a:p>
            <a:r>
              <a:rPr lang="en-US" dirty="0"/>
              <a:t>(</a:t>
            </a:r>
            <a:r>
              <a:rPr lang="en-US" i="1" dirty="0"/>
              <a:t>Drosophila Connectome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7342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0E6EF-6343-BF43-A8AE-EB176055F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Computational Biology </a:t>
            </a:r>
            <a:r>
              <a:rPr lang="en-US" sz="4000" dirty="0"/>
              <a:t>/ </a:t>
            </a:r>
            <a:r>
              <a:rPr lang="en-US" sz="3200" dirty="0"/>
              <a:t>Biological Computing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9B78EB-D091-3549-A320-B5CED0250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10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C7B1-8A3A-1844-BEF5-5015EC33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90BB4-F32B-AA49-B989-70ADAB52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 descr="A picture containing person, indoor, child, eating&#10;&#10;Description automatically generated">
            <a:extLst>
              <a:ext uri="{FF2B5EF4-FFF2-40B4-BE49-F238E27FC236}">
                <a16:creationId xmlns:a16="http://schemas.microsoft.com/office/drawing/2014/main" id="{21F37CDD-04E0-2340-B4E5-3DDBE93D1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7" r="8238"/>
          <a:stretch/>
        </p:blipFill>
        <p:spPr>
          <a:xfrm>
            <a:off x="627187" y="1437131"/>
            <a:ext cx="3604846" cy="4295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CFD7BD-ECE5-ED49-909D-71AB5D2662D7}"/>
              </a:ext>
            </a:extLst>
          </p:cNvPr>
          <p:cNvSpPr txBox="1"/>
          <p:nvPr/>
        </p:nvSpPr>
        <p:spPr>
          <a:xfrm>
            <a:off x="1359879" y="5861538"/>
            <a:ext cx="1452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David Evans</a:t>
            </a:r>
          </a:p>
        </p:txBody>
      </p:sp>
      <p:pic>
        <p:nvPicPr>
          <p:cNvPr id="8194" name="Picture 2" descr="Hyun Jae Cho">
            <a:extLst>
              <a:ext uri="{FF2B5EF4-FFF2-40B4-BE49-F238E27FC236}">
                <a16:creationId xmlns:a16="http://schemas.microsoft.com/office/drawing/2014/main" id="{FB4976EF-806E-7548-9ABF-5FE91CB73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7" t="10205" r="20153" b="9183"/>
          <a:stretch/>
        </p:blipFill>
        <p:spPr bwMode="auto">
          <a:xfrm>
            <a:off x="4675438" y="1437131"/>
            <a:ext cx="3043350" cy="435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64B750-545C-714E-81AE-80A5688A27D8}"/>
              </a:ext>
            </a:extLst>
          </p:cNvPr>
          <p:cNvSpPr txBox="1"/>
          <p:nvPr/>
        </p:nvSpPr>
        <p:spPr>
          <a:xfrm>
            <a:off x="5192526" y="586153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Hjun</a:t>
            </a:r>
            <a:r>
              <a:rPr lang="en-US" sz="2000" b="1" dirty="0"/>
              <a:t> Jae Cho</a:t>
            </a:r>
          </a:p>
        </p:txBody>
      </p:sp>
      <p:pic>
        <p:nvPicPr>
          <p:cNvPr id="8196" name="Picture 4" descr="Anshuman Suri">
            <a:extLst>
              <a:ext uri="{FF2B5EF4-FFF2-40B4-BE49-F238E27FC236}">
                <a16:creationId xmlns:a16="http://schemas.microsoft.com/office/drawing/2014/main" id="{71700502-9710-9B4B-BBAC-FE9F3F95A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" r="14616"/>
          <a:stretch/>
        </p:blipFill>
        <p:spPr bwMode="auto">
          <a:xfrm>
            <a:off x="8162193" y="1437131"/>
            <a:ext cx="3490547" cy="436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60E3FC-D690-7349-B2A4-A043436CC0BA}"/>
              </a:ext>
            </a:extLst>
          </p:cNvPr>
          <p:cNvSpPr txBox="1"/>
          <p:nvPr/>
        </p:nvSpPr>
        <p:spPr>
          <a:xfrm>
            <a:off x="9129048" y="5861538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Anshuman Suri</a:t>
            </a:r>
          </a:p>
        </p:txBody>
      </p:sp>
    </p:spTree>
    <p:extLst>
      <p:ext uri="{BB962C8B-B14F-4D97-AF65-F5344CB8AC3E}">
        <p14:creationId xmlns:p14="http://schemas.microsoft.com/office/powerpoint/2010/main" val="4160277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9DB0F-C84D-9344-8185-0D1880259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I’m Teaching this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E6DEC-829D-124C-A9C3-84FD1EC2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11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D13DDE-7F19-9344-906A-8C903CE3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E14D7-3451-6040-BCAD-DF7602B7E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99080"/>
            <a:ext cx="10680700" cy="6059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6118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F571-8088-E948-ACC8-4E47362B7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(Limited) Background in Biology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076FA-DDE5-C941-9976-ABF36925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58E83C-F10C-6545-A011-C03AF5AEB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599" y="1512866"/>
            <a:ext cx="7413399" cy="5305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3447B9-4AD7-334E-B3A4-3C220F006535}"/>
              </a:ext>
            </a:extLst>
          </p:cNvPr>
          <p:cNvSpPr txBox="1"/>
          <p:nvPr/>
        </p:nvSpPr>
        <p:spPr>
          <a:xfrm>
            <a:off x="7848600" y="2438400"/>
            <a:ext cx="40005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Last formal biology course was long before you were born</a:t>
            </a:r>
          </a:p>
          <a:p>
            <a:endParaRPr lang="en-US" sz="2400" dirty="0"/>
          </a:p>
          <a:p>
            <a:r>
              <a:rPr lang="en-US" sz="2400" dirty="0"/>
              <a:t>Research is in security and privacy</a:t>
            </a:r>
          </a:p>
        </p:txBody>
      </p:sp>
    </p:spTree>
    <p:extLst>
      <p:ext uri="{BB962C8B-B14F-4D97-AF65-F5344CB8AC3E}">
        <p14:creationId xmlns:p14="http://schemas.microsoft.com/office/powerpoint/2010/main" val="2059627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D4CC-C7A8-C24A-8D56-E8FA963E8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74168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Long Interest in </a:t>
            </a:r>
            <a:br>
              <a:rPr lang="en-US" dirty="0"/>
            </a:br>
            <a:r>
              <a:rPr lang="en-US" dirty="0"/>
              <a:t>“Biologically-Inspired”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A7E7F-66BA-104C-962D-F2BB8D1A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D6D56-6A68-1640-807F-D1B548D0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9" y="1690688"/>
            <a:ext cx="6426200" cy="4769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A4605-C592-BB48-B044-6C9BCF750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763" y="365125"/>
            <a:ext cx="4196298" cy="362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554" name="Picture 2" descr="Genetic Search">
            <a:extLst>
              <a:ext uri="{FF2B5EF4-FFF2-40B4-BE49-F238E27FC236}">
                <a16:creationId xmlns:a16="http://schemas.microsoft.com/office/drawing/2014/main" id="{083651AB-49BF-624F-8D9B-12F446630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02" y="4239895"/>
            <a:ext cx="4754880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307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9A06-E4D7-114B-B2B9-49DBDAE29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Goals for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BCC21-FFF3-8F48-9F96-08E420809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93400" cy="46672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Learn</a:t>
            </a:r>
            <a:r>
              <a:rPr lang="en-US" dirty="0"/>
              <a:t> a lot of new and interesting things!</a:t>
            </a:r>
          </a:p>
          <a:p>
            <a:pPr marL="0" indent="0">
              <a:buNone/>
            </a:pPr>
            <a:r>
              <a:rPr lang="en-US" dirty="0"/>
              <a:t>Enable CS students with little biology background to </a:t>
            </a:r>
            <a:r>
              <a:rPr lang="en-US" b="1" dirty="0"/>
              <a:t>apply computing to biological problems </a:t>
            </a:r>
          </a:p>
          <a:p>
            <a:pPr marL="0" indent="0">
              <a:buNone/>
            </a:pPr>
            <a:r>
              <a:rPr lang="en-US" b="0" dirty="0"/>
              <a:t>	(and realize we need to learn a lot more biology)</a:t>
            </a:r>
          </a:p>
          <a:p>
            <a:pPr marL="0" indent="0">
              <a:buNone/>
            </a:pPr>
            <a:r>
              <a:rPr lang="en-US" b="1" dirty="0"/>
              <a:t>Fun</a:t>
            </a:r>
            <a:r>
              <a:rPr lang="en-US" dirty="0"/>
              <a:t>, </a:t>
            </a:r>
            <a:r>
              <a:rPr lang="en-US" b="1" dirty="0"/>
              <a:t>engaging</a:t>
            </a:r>
            <a:r>
              <a:rPr lang="en-US" dirty="0"/>
              <a:t> experience for </a:t>
            </a:r>
            <a:r>
              <a:rPr lang="en-US" b="1" dirty="0"/>
              <a:t>all</a:t>
            </a:r>
          </a:p>
          <a:p>
            <a:pPr marL="0" indent="0">
              <a:buNone/>
            </a:pPr>
            <a:r>
              <a:rPr lang="en-US" dirty="0"/>
              <a:t>Upper-level electives should not be stressful </a:t>
            </a:r>
          </a:p>
          <a:p>
            <a:pPr marL="731520" indent="0">
              <a:buNone/>
            </a:pPr>
            <a:r>
              <a:rPr lang="en-US" dirty="0"/>
              <a:t>But, should have high expectations that students are </a:t>
            </a:r>
            <a:r>
              <a:rPr lang="en-US" b="1" dirty="0"/>
              <a:t>interested in topic </a:t>
            </a:r>
            <a:r>
              <a:rPr lang="en-US" dirty="0"/>
              <a:t>and </a:t>
            </a:r>
            <a:r>
              <a:rPr lang="en-US" b="1" dirty="0"/>
              <a:t>self-motivated to learn </a:t>
            </a:r>
            <a:r>
              <a:rPr lang="en-US" dirty="0"/>
              <a:t>and want to </a:t>
            </a:r>
            <a:r>
              <a:rPr lang="en-US" b="1" dirty="0"/>
              <a:t>solve challenging problems</a:t>
            </a:r>
          </a:p>
          <a:p>
            <a:pPr lvl="1"/>
            <a:endParaRPr lang="en-US" b="0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7A513B-C654-1A4A-B8B9-E82F2129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89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88C6-74E3-1C4D-9511-6728813E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EE919-E219-694F-A967-EE0DA4B2E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What is Life</a:t>
            </a:r>
            <a:r>
              <a:rPr lang="en-US" dirty="0"/>
              <a:t>? 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About the Course</a:t>
            </a:r>
          </a:p>
          <a:p>
            <a:pPr marL="0" indent="0">
              <a:buNone/>
            </a:pPr>
            <a:r>
              <a:rPr lang="en-US" sz="3200" dirty="0"/>
              <a:t>	Why I’m teaching this course</a:t>
            </a:r>
          </a:p>
          <a:p>
            <a:pPr marL="0" indent="0">
              <a:buNone/>
            </a:pPr>
            <a:r>
              <a:rPr lang="en-US" sz="3200" dirty="0"/>
              <a:t>	Course expectations</a:t>
            </a:r>
          </a:p>
          <a:p>
            <a:pPr marL="0" indent="0">
              <a:buNone/>
            </a:pPr>
            <a:r>
              <a:rPr lang="en-US" dirty="0"/>
              <a:t>Defining Life</a:t>
            </a:r>
          </a:p>
          <a:p>
            <a:pPr marL="0" indent="0">
              <a:buNone/>
            </a:pPr>
            <a:r>
              <a:rPr lang="en-US" i="1" dirty="0"/>
              <a:t>Why is Life Digital?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59E94-6A5F-0448-9BE6-8161E552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26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0C98-91A8-184F-801E-29D41A6DD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Expect of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D719-0A92-A34C-896B-26FD802E2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Course Pledge </a:t>
            </a:r>
            <a:r>
              <a:rPr lang="en-US" dirty="0"/>
              <a:t>(please read it!)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Biology/chemistry experts</a:t>
            </a:r>
          </a:p>
          <a:p>
            <a:pPr marL="0" indent="0">
              <a:buNone/>
            </a:pPr>
            <a:r>
              <a:rPr lang="en-US" dirty="0"/>
              <a:t>	Please </a:t>
            </a:r>
            <a:r>
              <a:rPr lang="en-US" b="1" dirty="0"/>
              <a:t>correct me</a:t>
            </a:r>
            <a:r>
              <a:rPr lang="en-US" dirty="0"/>
              <a:t> when I say something wrong!</a:t>
            </a:r>
          </a:p>
          <a:p>
            <a:pPr marL="0" indent="0">
              <a:buNone/>
            </a:pPr>
            <a:r>
              <a:rPr lang="en-US" dirty="0"/>
              <a:t>		(and help answer questions I can’t)</a:t>
            </a:r>
          </a:p>
          <a:p>
            <a:pPr marL="0" indent="0">
              <a:buNone/>
            </a:pPr>
            <a:r>
              <a:rPr lang="en-US" b="1" dirty="0"/>
              <a:t>Computer scientists with no biology background</a:t>
            </a:r>
          </a:p>
          <a:p>
            <a:pPr marL="0" indent="0">
              <a:buNone/>
            </a:pPr>
            <a:r>
              <a:rPr lang="en-US" dirty="0"/>
              <a:t>	Interrupt with questions if anything is unclear</a:t>
            </a:r>
          </a:p>
          <a:p>
            <a:pPr marL="0" indent="0">
              <a:buNone/>
            </a:pPr>
            <a:r>
              <a:rPr lang="en-US" b="1" dirty="0"/>
              <a:t>Everyone: </a:t>
            </a:r>
            <a:r>
              <a:rPr lang="en-US" dirty="0"/>
              <a:t>curious, open-minded, contribute to community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F33CC-5736-324F-A11F-5E9C17AB5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74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8D7F-E9D0-1F4C-91AE-BB682A3B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Balancing Humility and Arrogance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47E4F-C66A-7C4C-B8CC-042785AA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D5E6A-5499-FD4D-A988-13BAB85FAF16}"/>
              </a:ext>
            </a:extLst>
          </p:cNvPr>
          <p:cNvSpPr txBox="1"/>
          <p:nvPr/>
        </p:nvSpPr>
        <p:spPr>
          <a:xfrm>
            <a:off x="965200" y="1607473"/>
            <a:ext cx="106807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Outsiders entering new fields should: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Assume problems haven’t been solved because they are actually </a:t>
            </a:r>
            <a:r>
              <a:rPr lang="en-US" sz="2800" b="1" dirty="0"/>
              <a:t>hard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Respect that people working in field have a lifetime of valuable and </a:t>
            </a:r>
            <a:r>
              <a:rPr lang="en-US" sz="2800" b="1" dirty="0"/>
              <a:t>hard-won knowledge and experience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Accept that some things won’t be easily understood (and decide when it is worth putting in the effort needed to understand them)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Not be afraid to ask </a:t>
            </a:r>
            <a:r>
              <a:rPr lang="en-US" sz="2800" b="1" dirty="0"/>
              <a:t>“dumb questions”</a:t>
            </a:r>
            <a:endParaRPr lang="en-US" sz="2800" dirty="0"/>
          </a:p>
          <a:p>
            <a:pPr marL="342900" indent="-342900">
              <a:buFontTx/>
              <a:buChar char="-"/>
            </a:pPr>
            <a:r>
              <a:rPr lang="en-US" sz="2800" dirty="0"/>
              <a:t>Read literature by mapping field’s jargon back to your own</a:t>
            </a:r>
          </a:p>
          <a:p>
            <a:pPr marL="342900" indent="-342900">
              <a:buFontTx/>
              <a:buChar char="-"/>
            </a:pPr>
            <a:r>
              <a:rPr lang="en-US" sz="2800" b="1" dirty="0"/>
              <a:t>Not accept</a:t>
            </a:r>
            <a:r>
              <a:rPr lang="en-US" sz="2800" dirty="0"/>
              <a:t> that the way people in the field assume things are is correct/best way</a:t>
            </a:r>
          </a:p>
          <a:p>
            <a:pPr marL="342900" indent="-342900">
              <a:buFontTx/>
              <a:buChar char="-"/>
            </a:pPr>
            <a:endParaRPr lang="en-US" sz="2800" b="1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C828DE-F6A0-7247-830F-6476B3A71B39}"/>
              </a:ext>
            </a:extLst>
          </p:cNvPr>
          <p:cNvSpPr/>
          <p:nvPr/>
        </p:nvSpPr>
        <p:spPr>
          <a:xfrm rot="16200000">
            <a:off x="-276225" y="2759075"/>
            <a:ext cx="1784350" cy="5715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Humility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60E85C-370B-BB47-A205-2F0E8A9F23B5}"/>
              </a:ext>
            </a:extLst>
          </p:cNvPr>
          <p:cNvSpPr/>
          <p:nvPr/>
        </p:nvSpPr>
        <p:spPr>
          <a:xfrm rot="16200000">
            <a:off x="-288925" y="4603880"/>
            <a:ext cx="1784350" cy="5715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Arrogance</a:t>
            </a:r>
          </a:p>
        </p:txBody>
      </p:sp>
    </p:spTree>
    <p:extLst>
      <p:ext uri="{BB962C8B-B14F-4D97-AF65-F5344CB8AC3E}">
        <p14:creationId xmlns:p14="http://schemas.microsoft.com/office/powerpoint/2010/main" val="2473054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BC7A-C1BC-9B41-B55E-724EC39D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6862C-27FC-3F4B-80B3-DC99CC322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Focused around Projects</a:t>
            </a:r>
          </a:p>
          <a:p>
            <a:pPr lvl="1"/>
            <a:r>
              <a:rPr lang="en-US" dirty="0"/>
              <a:t>	Project 1: Genome Assembly </a:t>
            </a:r>
            <a:r>
              <a:rPr lang="en-US" b="0" dirty="0"/>
              <a:t>(24 Jan - 6 Feb)</a:t>
            </a:r>
          </a:p>
          <a:p>
            <a:pPr lvl="1"/>
            <a:r>
              <a:rPr lang="en-US" b="0" dirty="0"/>
              <a:t>	</a:t>
            </a:r>
            <a:r>
              <a:rPr lang="en-US" dirty="0"/>
              <a:t>Project 2: Analyzing Genomes </a:t>
            </a:r>
            <a:r>
              <a:rPr lang="en-US" b="0" dirty="0"/>
              <a:t>(7 Feb - 20 Feb)</a:t>
            </a:r>
          </a:p>
          <a:p>
            <a:pPr lvl="1"/>
            <a:r>
              <a:rPr lang="en-US" b="0" dirty="0"/>
              <a:t>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Project 3: Engineering Vaccine </a:t>
            </a:r>
            <a:r>
              <a:rPr lang="en-US" b="0" dirty="0"/>
              <a:t>(21 Feb – 4 March)</a:t>
            </a:r>
          </a:p>
          <a:p>
            <a:pPr lvl="1"/>
            <a:r>
              <a:rPr lang="en-US" b="0" dirty="0"/>
              <a:t>	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Project 4: Computing with Biology</a:t>
            </a:r>
            <a:r>
              <a:rPr lang="en-US" dirty="0"/>
              <a:t> </a:t>
            </a:r>
            <a:r>
              <a:rPr lang="en-US" b="0" dirty="0"/>
              <a:t>(14 – 27 March)</a:t>
            </a:r>
          </a:p>
          <a:p>
            <a:pPr lvl="1"/>
            <a:r>
              <a:rPr lang="en-US" b="0" dirty="0"/>
              <a:t>	</a:t>
            </a:r>
            <a:r>
              <a:rPr lang="en-US" dirty="0">
                <a:solidFill>
                  <a:srgbClr val="0070C0"/>
                </a:solidFill>
              </a:rPr>
              <a:t>Final Project:</a:t>
            </a:r>
            <a:r>
              <a:rPr lang="en-US" b="0" dirty="0">
                <a:solidFill>
                  <a:srgbClr val="0070C0"/>
                </a:solidFill>
              </a:rPr>
              <a:t> </a:t>
            </a:r>
            <a:r>
              <a:rPr lang="en-US" b="0" dirty="0"/>
              <a:t>Open Ended (about 5 weeks)</a:t>
            </a:r>
          </a:p>
          <a:p>
            <a:pPr lvl="1"/>
            <a:r>
              <a:rPr lang="en-US" b="0" dirty="0"/>
              <a:t>Classes and readings on related topics, and other ideas of interest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54DA9-1874-8341-ABDC-BA30D1510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54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5F946-7ED3-1443-B3B5-6482196C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on Course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D764A-5B1D-C84F-B911-D234721F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02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1261B-F0E2-754C-803F-8DF042B91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Science until 1900s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CCB40-F4AC-5B45-A42F-9FC37314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751A8E-3B6D-1C4E-BFD6-7DFBA4FCA18C}"/>
              </a:ext>
            </a:extLst>
          </p:cNvPr>
          <p:cNvSpPr/>
          <p:nvPr/>
        </p:nvSpPr>
        <p:spPr>
          <a:xfrm>
            <a:off x="3337910" y="1605646"/>
            <a:ext cx="4256690" cy="91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6000">
                <a:schemeClr val="accent5">
                  <a:lumMod val="75000"/>
                </a:schemeClr>
              </a:gs>
              <a:gs pos="99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Life is about Chemistry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544078-BD60-714A-A809-F822B238C0BE}"/>
              </a:ext>
            </a:extLst>
          </p:cNvPr>
          <p:cNvSpPr txBox="1"/>
          <p:nvPr/>
        </p:nvSpPr>
        <p:spPr>
          <a:xfrm>
            <a:off x="3337911" y="2520046"/>
            <a:ext cx="1096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1780</a:t>
            </a:r>
          </a:p>
          <a:p>
            <a:pPr algn="ctr"/>
            <a:r>
              <a:rPr lang="en-US" sz="2000" dirty="0"/>
              <a:t>Lavoisier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A2170F-FF23-604C-80C6-30D3A584485A}"/>
              </a:ext>
            </a:extLst>
          </p:cNvPr>
          <p:cNvSpPr/>
          <p:nvPr/>
        </p:nvSpPr>
        <p:spPr>
          <a:xfrm>
            <a:off x="0" y="1636136"/>
            <a:ext cx="3048000" cy="91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6000">
                <a:schemeClr val="accent3">
                  <a:lumMod val="60000"/>
                  <a:lumOff val="40000"/>
                </a:schemeClr>
              </a:gs>
              <a:gs pos="99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Life is about Magic</a:t>
            </a:r>
          </a:p>
        </p:txBody>
      </p:sp>
      <p:pic>
        <p:nvPicPr>
          <p:cNvPr id="12294" name="Picture 6" descr="Antoine-Laurent Lavoisier. Line engraving by Louis Jean Desire Delaistre, after a design by Julien Leopold Boilly. ">
            <a:extLst>
              <a:ext uri="{FF2B5EF4-FFF2-40B4-BE49-F238E27FC236}">
                <a16:creationId xmlns:a16="http://schemas.microsoft.com/office/drawing/2014/main" id="{EA816BCF-A750-BE42-8C55-35F39BA0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98" y="3227932"/>
            <a:ext cx="2341319" cy="352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3A783C-C1DD-6943-9C7C-CBF83DE52D11}"/>
              </a:ext>
            </a:extLst>
          </p:cNvPr>
          <p:cNvSpPr txBox="1"/>
          <p:nvPr/>
        </p:nvSpPr>
        <p:spPr>
          <a:xfrm>
            <a:off x="6555784" y="5813821"/>
            <a:ext cx="1832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Antoine Lavoisier</a:t>
            </a:r>
          </a:p>
          <a:p>
            <a:r>
              <a:rPr lang="en-US" dirty="0"/>
              <a:t>1943-1794 (Paris)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33DFAE-C1D4-794E-BA69-6F871A71F985}"/>
              </a:ext>
            </a:extLst>
          </p:cNvPr>
          <p:cNvSpPr txBox="1"/>
          <p:nvPr/>
        </p:nvSpPr>
        <p:spPr>
          <a:xfrm>
            <a:off x="1300909" y="2550536"/>
            <a:ext cx="19614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1735</a:t>
            </a:r>
          </a:p>
          <a:p>
            <a:pPr algn="ctr"/>
            <a:r>
              <a:rPr lang="en-US" sz="2000" dirty="0"/>
              <a:t>Linnaeus</a:t>
            </a:r>
          </a:p>
          <a:p>
            <a:pPr algn="ctr"/>
            <a:r>
              <a:rPr lang="en-US" sz="2000" dirty="0"/>
              <a:t>(classification by </a:t>
            </a:r>
          </a:p>
          <a:p>
            <a:pPr algn="ctr"/>
            <a:r>
              <a:rPr lang="en-US" sz="2000" dirty="0"/>
              <a:t>properties)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78D2D-920F-DC4E-AAB0-4B82BE52DB76}"/>
              </a:ext>
            </a:extLst>
          </p:cNvPr>
          <p:cNvSpPr txBox="1"/>
          <p:nvPr/>
        </p:nvSpPr>
        <p:spPr>
          <a:xfrm>
            <a:off x="266619" y="4206201"/>
            <a:ext cx="2068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1673</a:t>
            </a:r>
          </a:p>
          <a:p>
            <a:pPr algn="ctr"/>
            <a:r>
              <a:rPr lang="en-US" sz="2000" dirty="0"/>
              <a:t>van Leeuwenhoek</a:t>
            </a:r>
          </a:p>
          <a:p>
            <a:pPr algn="ctr"/>
            <a:r>
              <a:rPr lang="en-US" sz="2000" dirty="0"/>
              <a:t>(microbiology)</a:t>
            </a:r>
          </a:p>
        </p:txBody>
      </p:sp>
    </p:spTree>
    <p:extLst>
      <p:ext uri="{BB962C8B-B14F-4D97-AF65-F5344CB8AC3E}">
        <p14:creationId xmlns:p14="http://schemas.microsoft.com/office/powerpoint/2010/main" val="1684018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5FF17B2-C4DF-CE4A-8ED2-15F5DC20D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371475"/>
            <a:ext cx="8953500" cy="5890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57B183-4C6D-F444-B823-DDB0A73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297D7-8F19-A64D-9DAC-EF1C0441EF2F}"/>
              </a:ext>
            </a:extLst>
          </p:cNvPr>
          <p:cNvSpPr txBox="1"/>
          <p:nvPr/>
        </p:nvSpPr>
        <p:spPr>
          <a:xfrm>
            <a:off x="266700" y="6356350"/>
            <a:ext cx="690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founders.archives.gov</a:t>
            </a:r>
            <a:r>
              <a:rPr lang="en-US" dirty="0"/>
              <a:t>/documents/Jefferson/01-11-02-0208</a:t>
            </a:r>
          </a:p>
        </p:txBody>
      </p:sp>
    </p:spTree>
    <p:extLst>
      <p:ext uri="{BB962C8B-B14F-4D97-AF65-F5344CB8AC3E}">
        <p14:creationId xmlns:p14="http://schemas.microsoft.com/office/powerpoint/2010/main" val="3054469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5FF17B2-C4DF-CE4A-8ED2-15F5DC20D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371475"/>
            <a:ext cx="8953500" cy="5890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57B183-4C6D-F444-B823-DDB0A73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297D7-8F19-A64D-9DAC-EF1C0441EF2F}"/>
              </a:ext>
            </a:extLst>
          </p:cNvPr>
          <p:cNvSpPr txBox="1"/>
          <p:nvPr/>
        </p:nvSpPr>
        <p:spPr>
          <a:xfrm>
            <a:off x="266700" y="6356350"/>
            <a:ext cx="690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founders.archives.gov</a:t>
            </a:r>
            <a:r>
              <a:rPr lang="en-US" dirty="0"/>
              <a:t>/documents/Jefferson/01-11-02-0208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47263-14D0-6243-8CBA-F53536DF4987}"/>
              </a:ext>
            </a:extLst>
          </p:cNvPr>
          <p:cNvSpPr txBox="1"/>
          <p:nvPr/>
        </p:nvSpPr>
        <p:spPr>
          <a:xfrm>
            <a:off x="4489450" y="2736502"/>
            <a:ext cx="7150100" cy="1569660"/>
          </a:xfrm>
          <a:prstGeom prst="rect">
            <a:avLst/>
          </a:prstGeom>
          <a:solidFill>
            <a:srgbClr val="FFE9C1"/>
          </a:solidFill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222222"/>
                </a:solidFill>
                <a:effectLst/>
              </a:rPr>
              <a:t>Un </a:t>
            </a:r>
            <a:r>
              <a:rPr lang="en-US" sz="3200" b="0" i="0" dirty="0" err="1">
                <a:solidFill>
                  <a:srgbClr val="222222"/>
                </a:solidFill>
                <a:effectLst/>
              </a:rPr>
              <a:t>Zèle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 ardent pour tout </a:t>
            </a:r>
            <a:r>
              <a:rPr lang="en-US" sz="3200" b="0" i="0" dirty="0" err="1">
                <a:solidFill>
                  <a:srgbClr val="222222"/>
                </a:solidFill>
                <a:effectLst/>
              </a:rPr>
              <a:t>ce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 qui </a:t>
            </a:r>
            <a:r>
              <a:rPr lang="en-US" sz="3200" b="0" i="0" dirty="0" err="1">
                <a:solidFill>
                  <a:srgbClr val="222222"/>
                </a:solidFill>
                <a:effectLst/>
              </a:rPr>
              <a:t>peut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200" b="0" i="0" dirty="0" err="1">
                <a:solidFill>
                  <a:srgbClr val="222222"/>
                </a:solidFill>
                <a:effectLst/>
              </a:rPr>
              <a:t>contribuer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200" b="0" i="0" dirty="0" err="1">
                <a:solidFill>
                  <a:srgbClr val="222222"/>
                </a:solidFill>
                <a:effectLst/>
              </a:rPr>
              <a:t>à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 la destruction des </a:t>
            </a:r>
            <a:r>
              <a:rPr lang="en-US" sz="3200" b="0" i="0" dirty="0" err="1">
                <a:solidFill>
                  <a:srgbClr val="222222"/>
                </a:solidFill>
                <a:effectLst/>
              </a:rPr>
              <a:t>Erreurs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 et aux </a:t>
            </a:r>
            <a:r>
              <a:rPr lang="en-US" sz="3200" b="0" i="0" dirty="0" err="1">
                <a:solidFill>
                  <a:srgbClr val="222222"/>
                </a:solidFill>
                <a:effectLst/>
              </a:rPr>
              <a:t>progrès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 des </a:t>
            </a:r>
            <a:r>
              <a:rPr lang="en-US" sz="3200" b="0" i="0" dirty="0" err="1">
                <a:solidFill>
                  <a:srgbClr val="222222"/>
                </a:solidFill>
                <a:effectLst/>
              </a:rPr>
              <a:t>connoissances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200" b="0" i="0" dirty="0" err="1">
                <a:solidFill>
                  <a:srgbClr val="222222"/>
                </a:solidFill>
                <a:effectLst/>
              </a:rPr>
              <a:t>humaines</a:t>
            </a:r>
            <a:r>
              <a:rPr lang="en-US" sz="3200" b="0" i="0" dirty="0">
                <a:solidFill>
                  <a:srgbClr val="222222"/>
                </a:solidFill>
                <a:effectLst/>
              </a:rPr>
              <a:t>.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CD581-E4CE-6549-B15B-764B5A4897C5}"/>
              </a:ext>
            </a:extLst>
          </p:cNvPr>
          <p:cNvSpPr txBox="1"/>
          <p:nvPr/>
        </p:nvSpPr>
        <p:spPr>
          <a:xfrm>
            <a:off x="6254750" y="4508650"/>
            <a:ext cx="5384800" cy="1200329"/>
          </a:xfrm>
          <a:prstGeom prst="rect">
            <a:avLst/>
          </a:prstGeom>
          <a:solidFill>
            <a:srgbClr val="BEB6C8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An ardent Zeal for all that can contribute to the destruction of Errors and to the progress of human knowledge. </a:t>
            </a:r>
          </a:p>
        </p:txBody>
      </p:sp>
    </p:spTree>
    <p:extLst>
      <p:ext uri="{BB962C8B-B14F-4D97-AF65-F5344CB8AC3E}">
        <p14:creationId xmlns:p14="http://schemas.microsoft.com/office/powerpoint/2010/main" val="362508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24ACC-B4D2-4040-A258-8FB47697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D97AB64-FA96-AC44-BE4D-8DB584F62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2" t="5324" r="25111" b="5324"/>
          <a:stretch/>
        </p:blipFill>
        <p:spPr bwMode="auto">
          <a:xfrm>
            <a:off x="1045142" y="228599"/>
            <a:ext cx="4203700" cy="612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927067-4A75-414B-80A6-0F7EF00CE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365124"/>
            <a:ext cx="3594100" cy="5083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7E3E2F-E84E-8145-B32A-5B16ADF29835}"/>
              </a:ext>
            </a:extLst>
          </p:cNvPr>
          <p:cNvSpPr txBox="1"/>
          <p:nvPr/>
        </p:nvSpPr>
        <p:spPr>
          <a:xfrm>
            <a:off x="6845300" y="5525353"/>
            <a:ext cx="4457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effectLst/>
              </a:rPr>
              <a:t>Erwin Schrödinger</a:t>
            </a:r>
            <a:r>
              <a:rPr lang="en-US" sz="2400" b="0" i="0" dirty="0">
                <a:effectLst/>
              </a:rPr>
              <a:t> </a:t>
            </a:r>
            <a:r>
              <a:rPr lang="en-US" sz="2400" dirty="0"/>
              <a:t>(1887-1961)</a:t>
            </a:r>
          </a:p>
          <a:p>
            <a:pPr algn="ctr"/>
            <a:r>
              <a:rPr lang="en-US" sz="2400" dirty="0"/>
              <a:t>Nobel Prize in Physics, 1933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858A37-7102-4F48-ADDD-A42A52A0ED2E}"/>
              </a:ext>
            </a:extLst>
          </p:cNvPr>
          <p:cNvSpPr txBox="1"/>
          <p:nvPr/>
        </p:nvSpPr>
        <p:spPr>
          <a:xfrm>
            <a:off x="760525" y="6429346"/>
            <a:ext cx="4958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Public lectures in Dublin, 1943 (book in 1944) </a:t>
            </a:r>
          </a:p>
        </p:txBody>
      </p:sp>
    </p:spTree>
    <p:extLst>
      <p:ext uri="{BB962C8B-B14F-4D97-AF65-F5344CB8AC3E}">
        <p14:creationId xmlns:p14="http://schemas.microsoft.com/office/powerpoint/2010/main" val="1272409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24ACC-B4D2-4040-A258-8FB47697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D97AB64-FA96-AC44-BE4D-8DB584F62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2" t="5324" r="25111" b="5324"/>
          <a:stretch/>
        </p:blipFill>
        <p:spPr bwMode="auto">
          <a:xfrm>
            <a:off x="1045142" y="228599"/>
            <a:ext cx="4203700" cy="612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858A37-7102-4F48-ADDD-A42A52A0ED2E}"/>
              </a:ext>
            </a:extLst>
          </p:cNvPr>
          <p:cNvSpPr txBox="1"/>
          <p:nvPr/>
        </p:nvSpPr>
        <p:spPr>
          <a:xfrm>
            <a:off x="760525" y="6429346"/>
            <a:ext cx="4958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Public lectures in Dublin, 1943 (book in 1944)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44171-5990-B94B-8159-7B230D334334}"/>
              </a:ext>
            </a:extLst>
          </p:cNvPr>
          <p:cNvSpPr txBox="1"/>
          <p:nvPr/>
        </p:nvSpPr>
        <p:spPr>
          <a:xfrm>
            <a:off x="5718742" y="582067"/>
            <a:ext cx="630815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-apple-system"/>
              </a:rPr>
              <a:t>“It is these chromosomes, or probably only an axial skeleton 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-apple-system"/>
              </a:rPr>
              <a:t>fibre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-apple-system"/>
              </a:rPr>
              <a:t> of what we actually see under the microscope as the chromosome, that contain in some kind of 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-apple-system"/>
              </a:rPr>
              <a:t>code-script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-apple-system"/>
              </a:rPr>
              <a:t> the entire pattern of the individual’s future development and of its functioning in the mature state….</a:t>
            </a:r>
            <a:r>
              <a:rPr lang="en-US" sz="2800" dirty="0">
                <a:solidFill>
                  <a:srgbClr val="333333"/>
                </a:solidFill>
                <a:latin typeface="-apple-system"/>
              </a:rPr>
              <a:t>However little we understand the devices we cannot think that it must be in some way very relevant to the functioning of the organism, that </a:t>
            </a:r>
            <a:r>
              <a:rPr lang="en-US" sz="2800" b="1" dirty="0">
                <a:solidFill>
                  <a:srgbClr val="333333"/>
                </a:solidFill>
                <a:latin typeface="-apple-system"/>
              </a:rPr>
              <a:t>every single cell … should be in possession of a complete (double) copy of the code-script</a:t>
            </a:r>
            <a:r>
              <a:rPr lang="en-US" sz="2800" dirty="0">
                <a:solidFill>
                  <a:srgbClr val="333333"/>
                </a:solidFill>
                <a:latin typeface="-apple-system"/>
              </a:rPr>
              <a:t>.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-apple-system"/>
              </a:rPr>
              <a:t>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42889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1261B-F0E2-754C-803F-8DF042B91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CCB40-F4AC-5B45-A42F-9FC37314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4A4A60-8102-5548-A1AB-D4ADD555402F}"/>
              </a:ext>
            </a:extLst>
          </p:cNvPr>
          <p:cNvSpPr/>
          <p:nvPr/>
        </p:nvSpPr>
        <p:spPr>
          <a:xfrm>
            <a:off x="7442200" y="1549400"/>
            <a:ext cx="4597400" cy="9144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16FDE7-AF89-174E-A8D5-CD3D98894840}"/>
              </a:ext>
            </a:extLst>
          </p:cNvPr>
          <p:cNvSpPr txBox="1"/>
          <p:nvPr/>
        </p:nvSpPr>
        <p:spPr>
          <a:xfrm>
            <a:off x="7220319" y="2552769"/>
            <a:ext cx="8755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1922</a:t>
            </a:r>
          </a:p>
          <a:p>
            <a:pPr algn="ctr"/>
            <a:r>
              <a:rPr lang="en-US" sz="2000" dirty="0"/>
              <a:t>Muller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52C27-D03D-4E45-8975-1FFD4C7F0A26}"/>
              </a:ext>
            </a:extLst>
          </p:cNvPr>
          <p:cNvSpPr txBox="1"/>
          <p:nvPr/>
        </p:nvSpPr>
        <p:spPr>
          <a:xfrm>
            <a:off x="8707403" y="2552769"/>
            <a:ext cx="14319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1943</a:t>
            </a:r>
          </a:p>
          <a:p>
            <a:pPr algn="ctr"/>
            <a:r>
              <a:rPr lang="en-US" sz="2000" dirty="0"/>
              <a:t>Schrödinger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967A0E-4958-9540-A11C-AC4D9635B672}"/>
              </a:ext>
            </a:extLst>
          </p:cNvPr>
          <p:cNvSpPr txBox="1"/>
          <p:nvPr/>
        </p:nvSpPr>
        <p:spPr>
          <a:xfrm>
            <a:off x="8026400" y="1744990"/>
            <a:ext cx="3750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Life is about Information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751A8E-3B6D-1C4E-BFD6-7DFBA4FCA18C}"/>
              </a:ext>
            </a:extLst>
          </p:cNvPr>
          <p:cNvSpPr/>
          <p:nvPr/>
        </p:nvSpPr>
        <p:spPr>
          <a:xfrm>
            <a:off x="3337910" y="1605646"/>
            <a:ext cx="4256690" cy="91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6000">
                <a:schemeClr val="accent5">
                  <a:lumMod val="75000"/>
                </a:schemeClr>
              </a:gs>
              <a:gs pos="99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Life is about Chemistry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544078-BD60-714A-A809-F822B238C0BE}"/>
              </a:ext>
            </a:extLst>
          </p:cNvPr>
          <p:cNvSpPr txBox="1"/>
          <p:nvPr/>
        </p:nvSpPr>
        <p:spPr>
          <a:xfrm>
            <a:off x="3337911" y="2520046"/>
            <a:ext cx="1096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1780</a:t>
            </a:r>
          </a:p>
          <a:p>
            <a:pPr algn="ctr"/>
            <a:r>
              <a:rPr lang="en-US" sz="2000" dirty="0"/>
              <a:t>Lavoisier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A2170F-FF23-604C-80C6-30D3A584485A}"/>
              </a:ext>
            </a:extLst>
          </p:cNvPr>
          <p:cNvSpPr/>
          <p:nvPr/>
        </p:nvSpPr>
        <p:spPr>
          <a:xfrm>
            <a:off x="0" y="1636136"/>
            <a:ext cx="3048000" cy="91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6000">
                <a:schemeClr val="accent3">
                  <a:lumMod val="60000"/>
                  <a:lumOff val="40000"/>
                </a:schemeClr>
              </a:gs>
              <a:gs pos="99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Life is about Magic</a:t>
            </a:r>
          </a:p>
        </p:txBody>
      </p:sp>
      <p:pic>
        <p:nvPicPr>
          <p:cNvPr id="12294" name="Picture 6" descr="Antoine-Laurent Lavoisier. Line engraving by Louis Jean Desire Delaistre, after a design by Julien Leopold Boilly. ">
            <a:extLst>
              <a:ext uri="{FF2B5EF4-FFF2-40B4-BE49-F238E27FC236}">
                <a16:creationId xmlns:a16="http://schemas.microsoft.com/office/drawing/2014/main" id="{EA816BCF-A750-BE42-8C55-35F39BA0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98" y="3227932"/>
            <a:ext cx="2341319" cy="352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3A783C-C1DD-6943-9C7C-CBF83DE52D11}"/>
              </a:ext>
            </a:extLst>
          </p:cNvPr>
          <p:cNvSpPr txBox="1"/>
          <p:nvPr/>
        </p:nvSpPr>
        <p:spPr>
          <a:xfrm>
            <a:off x="6555784" y="5813821"/>
            <a:ext cx="1832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Antoine Lavoisier</a:t>
            </a:r>
          </a:p>
          <a:p>
            <a:r>
              <a:rPr lang="en-US" dirty="0"/>
              <a:t>1943-1794 (Paris)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33DFAE-C1D4-794E-BA69-6F871A71F985}"/>
              </a:ext>
            </a:extLst>
          </p:cNvPr>
          <p:cNvSpPr txBox="1"/>
          <p:nvPr/>
        </p:nvSpPr>
        <p:spPr>
          <a:xfrm>
            <a:off x="1300909" y="2550536"/>
            <a:ext cx="19614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1735</a:t>
            </a:r>
          </a:p>
          <a:p>
            <a:pPr algn="ctr"/>
            <a:r>
              <a:rPr lang="en-US" sz="2000" dirty="0"/>
              <a:t>Linnaeus</a:t>
            </a:r>
          </a:p>
          <a:p>
            <a:pPr algn="ctr"/>
            <a:r>
              <a:rPr lang="en-US" sz="2000" dirty="0"/>
              <a:t>(classification by </a:t>
            </a:r>
          </a:p>
          <a:p>
            <a:pPr algn="ctr"/>
            <a:r>
              <a:rPr lang="en-US" sz="2000" dirty="0"/>
              <a:t>properties)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78D2D-920F-DC4E-AAB0-4B82BE52DB76}"/>
              </a:ext>
            </a:extLst>
          </p:cNvPr>
          <p:cNvSpPr txBox="1"/>
          <p:nvPr/>
        </p:nvSpPr>
        <p:spPr>
          <a:xfrm>
            <a:off x="266619" y="4206201"/>
            <a:ext cx="2068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1673</a:t>
            </a:r>
          </a:p>
          <a:p>
            <a:pPr algn="ctr"/>
            <a:r>
              <a:rPr lang="en-US" sz="2000" dirty="0"/>
              <a:t>van Leeuwenhoek</a:t>
            </a:r>
          </a:p>
          <a:p>
            <a:pPr algn="ctr"/>
            <a:r>
              <a:rPr lang="en-US" sz="2000" dirty="0"/>
              <a:t>(microbiology)</a:t>
            </a:r>
          </a:p>
        </p:txBody>
      </p:sp>
    </p:spTree>
    <p:extLst>
      <p:ext uri="{BB962C8B-B14F-4D97-AF65-F5344CB8AC3E}">
        <p14:creationId xmlns:p14="http://schemas.microsoft.com/office/powerpoint/2010/main" val="3013242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6F17-8E7B-1043-A37E-5BBB8221E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alive?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1E548-B39A-C84F-BDA9-595A9589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0F49B7C-F620-814B-96B9-9C7D12438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1764"/>
              </p:ext>
            </p:extLst>
          </p:nvPr>
        </p:nvGraphicFramePr>
        <p:xfrm>
          <a:off x="1027339" y="1600881"/>
          <a:ext cx="10137322" cy="439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68661">
                  <a:extLst>
                    <a:ext uri="{9D8B030D-6E8A-4147-A177-3AD203B41FA5}">
                      <a16:colId xmlns:a16="http://schemas.microsoft.com/office/drawing/2014/main" val="2695375320"/>
                    </a:ext>
                  </a:extLst>
                </a:gridCol>
                <a:gridCol w="5068661">
                  <a:extLst>
                    <a:ext uri="{9D8B030D-6E8A-4147-A177-3AD203B41FA5}">
                      <a16:colId xmlns:a16="http://schemas.microsoft.com/office/drawing/2014/main" val="4234847643"/>
                    </a:ext>
                  </a:extLst>
                </a:gridCol>
              </a:tblGrid>
              <a:tr h="7319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Jelly Donut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Ant Colony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066411"/>
                  </a:ext>
                </a:extLst>
              </a:tr>
              <a:tr h="7319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Silicon-based alien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Infertile salamander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257112"/>
                  </a:ext>
                </a:extLst>
              </a:tr>
              <a:tr h="7319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Human who decides not to reproduce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E. coli bacterium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61247"/>
                  </a:ext>
                </a:extLst>
              </a:tr>
              <a:tr h="7319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Self-replicating computer program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mRNA Vaccine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659465"/>
                  </a:ext>
                </a:extLst>
              </a:tr>
              <a:tr h="7319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Frozen human embryo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Internet meme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189518"/>
                  </a:ext>
                </a:extLst>
              </a:tr>
              <a:tr h="7319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SARS-Cov-2 virus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3D Printer that can print itself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65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506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FB74-16D2-1A43-871B-6AD31675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Defining “Life”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ECEF7-6016-4D4D-80A6-F419BF3E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017E96-79CE-3443-9F9E-68D4F03A3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623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FB74-16D2-1A43-871B-6AD31675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Defining “Life”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ECEF7-6016-4D4D-80A6-F419BF3E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62BFF1-46F4-544E-88A3-325E0E9E3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3" b="14762"/>
          <a:stretch/>
        </p:blipFill>
        <p:spPr bwMode="auto">
          <a:xfrm>
            <a:off x="1" y="0"/>
            <a:ext cx="121877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066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8FBE-7F2F-D64B-8AD7-4BA317A7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NASA’s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4873D-59A7-FF44-9660-6CCBDC191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“Life is a </a:t>
            </a:r>
            <a:r>
              <a:rPr lang="en-US" sz="4400" i="1" dirty="0"/>
              <a:t>self-sustaining</a:t>
            </a:r>
            <a:r>
              <a:rPr lang="en-US" sz="4400" dirty="0"/>
              <a:t> </a:t>
            </a:r>
            <a:r>
              <a:rPr lang="en-US" sz="4400" i="1" dirty="0"/>
              <a:t>chemical</a:t>
            </a:r>
            <a:r>
              <a:rPr lang="en-US" sz="4400" dirty="0"/>
              <a:t> </a:t>
            </a:r>
            <a:r>
              <a:rPr lang="en-US" sz="4400" i="1" dirty="0"/>
              <a:t>system</a:t>
            </a:r>
            <a:r>
              <a:rPr lang="en-US" sz="4400" dirty="0"/>
              <a:t> capable of Darwinian evolution”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734C2-2329-5249-891A-AC89C11F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859B05-39F8-4941-A3FC-020097ED13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4DFAA-A801-F24D-B836-6307764BD528}"/>
              </a:ext>
            </a:extLst>
          </p:cNvPr>
          <p:cNvSpPr txBox="1"/>
          <p:nvPr/>
        </p:nvSpPr>
        <p:spPr>
          <a:xfrm>
            <a:off x="5562600" y="58489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astrobiology.nasa.gov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/research/life-detection/about/</a:t>
            </a:r>
          </a:p>
        </p:txBody>
      </p:sp>
      <p:pic>
        <p:nvPicPr>
          <p:cNvPr id="9218" name="Picture 2" descr="NASA Astrobiology Logo">
            <a:extLst>
              <a:ext uri="{FF2B5EF4-FFF2-40B4-BE49-F238E27FC236}">
                <a16:creationId xmlns:a16="http://schemas.microsoft.com/office/drawing/2014/main" id="{8D0AADDA-CB1D-B946-9B95-10246B03E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3429000"/>
            <a:ext cx="67056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914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A6D56-ED87-EA4C-830D-23B9372E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859B05-39F8-4941-A3FC-020097ED13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5B437-7283-F145-BC60-5B4E5C306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7350"/>
            <a:ext cx="4214696" cy="5969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993428-75C3-0A4A-A6D1-21E9E3AB0CB8}"/>
              </a:ext>
            </a:extLst>
          </p:cNvPr>
          <p:cNvSpPr txBox="1"/>
          <p:nvPr/>
        </p:nvSpPr>
        <p:spPr>
          <a:xfrm>
            <a:off x="5292961" y="5156021"/>
            <a:ext cx="42254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Based on Page-Barbour Lectures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“Life in the Universe”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UVA (2004)</a:t>
            </a:r>
          </a:p>
        </p:txBody>
      </p:sp>
      <p:pic>
        <p:nvPicPr>
          <p:cNvPr id="4098" name="Picture 2" descr="Dyson in a jacket">
            <a:extLst>
              <a:ext uri="{FF2B5EF4-FFF2-40B4-BE49-F238E27FC236}">
                <a16:creationId xmlns:a16="http://schemas.microsoft.com/office/drawing/2014/main" id="{D49B1D3D-3723-D64E-9B6C-62706ABB9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00" y="501650"/>
            <a:ext cx="2794000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5AE76-6FCA-6941-9F5A-04A5F17557EC}"/>
              </a:ext>
            </a:extLst>
          </p:cNvPr>
          <p:cNvSpPr txBox="1"/>
          <p:nvPr/>
        </p:nvSpPr>
        <p:spPr>
          <a:xfrm>
            <a:off x="7808367" y="4267666"/>
            <a:ext cx="284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Freeman Dyson (1923-2020)</a:t>
            </a:r>
          </a:p>
        </p:txBody>
      </p:sp>
    </p:spTree>
    <p:extLst>
      <p:ext uri="{BB962C8B-B14F-4D97-AF65-F5344CB8AC3E}">
        <p14:creationId xmlns:p14="http://schemas.microsoft.com/office/powerpoint/2010/main" val="1442650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FB74-16D2-1A43-871B-6AD31675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Defining “Life”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ECEF7-6016-4D4D-80A6-F419BF3E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859B05-39F8-4941-A3FC-020097ED13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017E96-79CE-3443-9F9E-68D4F03A3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629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4DB2-23FA-C548-A35E-BEB88217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Known “Life” on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32798-5397-3542-8E69-0EBD8D3A6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Carbon-based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069D6-06FA-1440-8232-0F811A62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7216A-F210-B742-91DA-A2C7EF5AD5D7}"/>
              </a:ext>
            </a:extLst>
          </p:cNvPr>
          <p:cNvSpPr txBox="1"/>
          <p:nvPr/>
        </p:nvSpPr>
        <p:spPr>
          <a:xfrm>
            <a:off x="4711700" y="3708906"/>
            <a:ext cx="2377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Why carbon?</a:t>
            </a:r>
          </a:p>
        </p:txBody>
      </p:sp>
    </p:spTree>
    <p:extLst>
      <p:ext uri="{BB962C8B-B14F-4D97-AF65-F5344CB8AC3E}">
        <p14:creationId xmlns:p14="http://schemas.microsoft.com/office/powerpoint/2010/main" val="1931009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10 Interesting Facts about White Dwarf Stars -">
            <a:extLst>
              <a:ext uri="{FF2B5EF4-FFF2-40B4-BE49-F238E27FC236}">
                <a16:creationId xmlns:a16="http://schemas.microsoft.com/office/drawing/2014/main" id="{24492039-8CFE-CF43-9666-9F3AFE48E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F52D8E-039A-6D4A-BEE3-C958CD326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313CC-6E61-374D-822C-6BADF4C9EC03}"/>
              </a:ext>
            </a:extLst>
          </p:cNvPr>
          <p:cNvSpPr txBox="1"/>
          <p:nvPr/>
        </p:nvSpPr>
        <p:spPr>
          <a:xfrm>
            <a:off x="927100" y="5894685"/>
            <a:ext cx="10052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Essentially all Carbon in you (and in the universe) was produced by dying stars! </a:t>
            </a:r>
          </a:p>
        </p:txBody>
      </p:sp>
    </p:spTree>
    <p:extLst>
      <p:ext uri="{BB962C8B-B14F-4D97-AF65-F5344CB8AC3E}">
        <p14:creationId xmlns:p14="http://schemas.microsoft.com/office/powerpoint/2010/main" val="2539652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DA592-DC7E-3542-AD87-297A99F60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F9D0B3F-DCA2-504B-BA39-8647A0B56F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6972500"/>
              </p:ext>
            </p:extLst>
          </p:nvPr>
        </p:nvGraphicFramePr>
        <p:xfrm>
          <a:off x="-266700" y="2019299"/>
          <a:ext cx="7937500" cy="5118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49740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DA592-DC7E-3542-AD87-297A99F60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37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F9D0B3F-DCA2-504B-BA39-8647A0B56F90}"/>
              </a:ext>
            </a:extLst>
          </p:cNvPr>
          <p:cNvGraphicFramePr>
            <a:graphicFrameLocks/>
          </p:cNvGraphicFramePr>
          <p:nvPr/>
        </p:nvGraphicFramePr>
        <p:xfrm>
          <a:off x="-266700" y="2019299"/>
          <a:ext cx="7937500" cy="5118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026C1F35-D881-0443-9204-71815A8EE14D}"/>
                  </a:ext>
                </a:extLst>
              </p:cNvPr>
              <p:cNvGraphicFramePr/>
              <p:nvPr/>
            </p:nvGraphicFramePr>
            <p:xfrm>
              <a:off x="4914900" y="138110"/>
              <a:ext cx="7061200" cy="406558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026C1F35-D881-0443-9204-71815A8EE1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4900" y="138110"/>
                <a:ext cx="7061200" cy="4065589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512DE3C5-DD5B-6144-87B6-9A72A68E4396}"/>
              </a:ext>
            </a:extLst>
          </p:cNvPr>
          <p:cNvCxnSpPr>
            <a:cxnSpLocks/>
          </p:cNvCxnSpPr>
          <p:nvPr/>
        </p:nvCxnSpPr>
        <p:spPr>
          <a:xfrm flipV="1">
            <a:off x="3657600" y="1384300"/>
            <a:ext cx="1257300" cy="914400"/>
          </a:xfrm>
          <a:prstGeom prst="curvedConnector3">
            <a:avLst/>
          </a:prstGeom>
          <a:ln w="22225">
            <a:solidFill>
              <a:srgbClr val="28BF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213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DA592-DC7E-3542-AD87-297A99F60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EA215FC-AB67-5E4E-AB10-358E99D26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241300"/>
            <a:ext cx="10998200" cy="54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EE7300-42C7-2D48-A486-5B6F77382432}"/>
              </a:ext>
            </a:extLst>
          </p:cNvPr>
          <p:cNvSpPr txBox="1"/>
          <p:nvPr/>
        </p:nvSpPr>
        <p:spPr>
          <a:xfrm>
            <a:off x="260350" y="5863709"/>
            <a:ext cx="11671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Abundance_of_the_chemical_elements</a:t>
            </a:r>
            <a:r>
              <a:rPr lang="en-US" dirty="0"/>
              <a:t>#/media/</a:t>
            </a:r>
            <a:r>
              <a:rPr lang="en-US" dirty="0" err="1"/>
              <a:t>File:Nucleosynthesis_periodic_table.svg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0DE8C-C14D-E745-B61A-E26FC7E4C919}"/>
              </a:ext>
            </a:extLst>
          </p:cNvPr>
          <p:cNvSpPr txBox="1"/>
          <p:nvPr/>
        </p:nvSpPr>
        <p:spPr>
          <a:xfrm>
            <a:off x="311150" y="6247368"/>
            <a:ext cx="1640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Cmglee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1C48DB-96FF-6F4D-B803-D9A7E942559C}"/>
              </a:ext>
            </a:extLst>
          </p:cNvPr>
          <p:cNvSpPr/>
          <p:nvPr/>
        </p:nvSpPr>
        <p:spPr>
          <a:xfrm>
            <a:off x="609600" y="431800"/>
            <a:ext cx="698500" cy="685800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BD6499-A542-004E-B94B-391E4A4B88CA}"/>
              </a:ext>
            </a:extLst>
          </p:cNvPr>
          <p:cNvSpPr txBox="1"/>
          <p:nvPr/>
        </p:nvSpPr>
        <p:spPr>
          <a:xfrm>
            <a:off x="580016" y="-3860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0.74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C9D34-17E9-944C-9194-C6D4D23664D7}"/>
              </a:ext>
            </a:extLst>
          </p:cNvPr>
          <p:cNvSpPr/>
          <p:nvPr/>
        </p:nvSpPr>
        <p:spPr>
          <a:xfrm>
            <a:off x="10883900" y="446127"/>
            <a:ext cx="698500" cy="685800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B0574F-4F3D-3F4C-99A1-44B4B3FD0C37}"/>
              </a:ext>
            </a:extLst>
          </p:cNvPr>
          <p:cNvSpPr txBox="1"/>
          <p:nvPr/>
        </p:nvSpPr>
        <p:spPr>
          <a:xfrm>
            <a:off x="10854316" y="10467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0.24</a:t>
            </a:r>
          </a:p>
        </p:txBody>
      </p:sp>
    </p:spTree>
    <p:extLst>
      <p:ext uri="{BB962C8B-B14F-4D97-AF65-F5344CB8AC3E}">
        <p14:creationId xmlns:p14="http://schemas.microsoft.com/office/powerpoint/2010/main" val="838486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FB74-16D2-1A43-871B-6AD31675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Defining “Life”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ECEF7-6016-4D4D-80A6-F419BF3E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21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DA592-DC7E-3542-AD87-297A99F60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EA215FC-AB67-5E4E-AB10-358E99D26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241300"/>
            <a:ext cx="10998200" cy="54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EE7300-42C7-2D48-A486-5B6F77382432}"/>
              </a:ext>
            </a:extLst>
          </p:cNvPr>
          <p:cNvSpPr txBox="1"/>
          <p:nvPr/>
        </p:nvSpPr>
        <p:spPr>
          <a:xfrm>
            <a:off x="260350" y="5863709"/>
            <a:ext cx="11671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Abundance_of_the_chemical_elements</a:t>
            </a:r>
            <a:r>
              <a:rPr lang="en-US" dirty="0"/>
              <a:t>#/media/</a:t>
            </a:r>
            <a:r>
              <a:rPr lang="en-US" dirty="0" err="1"/>
              <a:t>File:Nucleosynthesis_periodic_table.svg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0DE8C-C14D-E745-B61A-E26FC7E4C919}"/>
              </a:ext>
            </a:extLst>
          </p:cNvPr>
          <p:cNvSpPr txBox="1"/>
          <p:nvPr/>
        </p:nvSpPr>
        <p:spPr>
          <a:xfrm>
            <a:off x="311150" y="6247368"/>
            <a:ext cx="1640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Cmglee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1C48DB-96FF-6F4D-B803-D9A7E942559C}"/>
              </a:ext>
            </a:extLst>
          </p:cNvPr>
          <p:cNvSpPr/>
          <p:nvPr/>
        </p:nvSpPr>
        <p:spPr>
          <a:xfrm>
            <a:off x="609600" y="431800"/>
            <a:ext cx="698500" cy="685800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BD6499-A542-004E-B94B-391E4A4B88CA}"/>
              </a:ext>
            </a:extLst>
          </p:cNvPr>
          <p:cNvSpPr txBox="1"/>
          <p:nvPr/>
        </p:nvSpPr>
        <p:spPr>
          <a:xfrm>
            <a:off x="580016" y="-3860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0.74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C9D34-17E9-944C-9194-C6D4D23664D7}"/>
              </a:ext>
            </a:extLst>
          </p:cNvPr>
          <p:cNvSpPr/>
          <p:nvPr/>
        </p:nvSpPr>
        <p:spPr>
          <a:xfrm>
            <a:off x="10883900" y="446127"/>
            <a:ext cx="698500" cy="685800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B0574F-4F3D-3F4C-99A1-44B4B3FD0C37}"/>
              </a:ext>
            </a:extLst>
          </p:cNvPr>
          <p:cNvSpPr txBox="1"/>
          <p:nvPr/>
        </p:nvSpPr>
        <p:spPr>
          <a:xfrm>
            <a:off x="10854316" y="10467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0.24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FB7F13-4548-6347-8454-021526D30CFC}"/>
              </a:ext>
            </a:extLst>
          </p:cNvPr>
          <p:cNvSpPr/>
          <p:nvPr/>
        </p:nvSpPr>
        <p:spPr>
          <a:xfrm>
            <a:off x="8470900" y="1028700"/>
            <a:ext cx="698500" cy="685800"/>
          </a:xfrm>
          <a:prstGeom prst="rect">
            <a:avLst/>
          </a:prstGeom>
          <a:noFill/>
          <a:ln w="63500">
            <a:solidFill>
              <a:srgbClr val="B8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C59D1-2717-C549-B8FE-CDB43608A02E}"/>
              </a:ext>
            </a:extLst>
          </p:cNvPr>
          <p:cNvSpPr/>
          <p:nvPr/>
        </p:nvSpPr>
        <p:spPr>
          <a:xfrm>
            <a:off x="9677400" y="1028700"/>
            <a:ext cx="698500" cy="685800"/>
          </a:xfrm>
          <a:prstGeom prst="rect">
            <a:avLst/>
          </a:prstGeom>
          <a:noFill/>
          <a:ln w="63500">
            <a:solidFill>
              <a:srgbClr val="B8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A018F0-4D1A-254B-985B-73D0ED6E2B60}"/>
              </a:ext>
            </a:extLst>
          </p:cNvPr>
          <p:cNvSpPr/>
          <p:nvPr/>
        </p:nvSpPr>
        <p:spPr>
          <a:xfrm>
            <a:off x="9074150" y="1028700"/>
            <a:ext cx="698500" cy="685800"/>
          </a:xfrm>
          <a:prstGeom prst="rect">
            <a:avLst/>
          </a:prstGeom>
          <a:noFill/>
          <a:ln w="63500">
            <a:solidFill>
              <a:srgbClr val="B8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88716D-1242-8944-B060-E2445477B7C3}"/>
              </a:ext>
            </a:extLst>
          </p:cNvPr>
          <p:cNvSpPr/>
          <p:nvPr/>
        </p:nvSpPr>
        <p:spPr>
          <a:xfrm>
            <a:off x="10883900" y="1028700"/>
            <a:ext cx="698500" cy="685800"/>
          </a:xfrm>
          <a:prstGeom prst="rect">
            <a:avLst/>
          </a:prstGeom>
          <a:noFill/>
          <a:ln w="63500">
            <a:solidFill>
              <a:srgbClr val="B8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FDD4AF-DB0A-6D42-A5A3-5BE9A4C6B243}"/>
              </a:ext>
            </a:extLst>
          </p:cNvPr>
          <p:cNvSpPr/>
          <p:nvPr/>
        </p:nvSpPr>
        <p:spPr>
          <a:xfrm>
            <a:off x="8470900" y="1678027"/>
            <a:ext cx="698500" cy="685800"/>
          </a:xfrm>
          <a:prstGeom prst="rect">
            <a:avLst/>
          </a:prstGeom>
          <a:noFill/>
          <a:ln w="63500">
            <a:solidFill>
              <a:srgbClr val="B8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A3CEEE-3B4E-894B-AF99-B2E2AC300943}"/>
              </a:ext>
            </a:extLst>
          </p:cNvPr>
          <p:cNvSpPr/>
          <p:nvPr/>
        </p:nvSpPr>
        <p:spPr>
          <a:xfrm>
            <a:off x="4851400" y="2305050"/>
            <a:ext cx="698500" cy="685800"/>
          </a:xfrm>
          <a:prstGeom prst="rect">
            <a:avLst/>
          </a:prstGeom>
          <a:noFill/>
          <a:ln w="63500">
            <a:solidFill>
              <a:srgbClr val="B8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0A750E-89A0-E546-9E2B-D36705417FAB}"/>
              </a:ext>
            </a:extLst>
          </p:cNvPr>
          <p:cNvSpPr txBox="1"/>
          <p:nvPr/>
        </p:nvSpPr>
        <p:spPr>
          <a:xfrm>
            <a:off x="9706049" y="544294"/>
            <a:ext cx="7280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801B6"/>
                </a:solidFill>
              </a:rPr>
              <a:t>10.4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8D5327-4E80-854E-87B9-2C071073800E}"/>
              </a:ext>
            </a:extLst>
          </p:cNvPr>
          <p:cNvSpPr txBox="1"/>
          <p:nvPr/>
        </p:nvSpPr>
        <p:spPr>
          <a:xfrm>
            <a:off x="8454016" y="520094"/>
            <a:ext cx="57259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801B6"/>
                </a:solidFill>
              </a:rPr>
              <a:t>4.6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6956B6-74DC-E048-AADE-B2E30B9CBEFC}"/>
              </a:ext>
            </a:extLst>
          </p:cNvPr>
          <p:cNvSpPr txBox="1"/>
          <p:nvPr/>
        </p:nvSpPr>
        <p:spPr>
          <a:xfrm>
            <a:off x="9140279" y="536615"/>
            <a:ext cx="57259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801B6"/>
                </a:solidFill>
              </a:rPr>
              <a:t>1.0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0CED4A-69BC-DC4D-85D9-1B42A01C4A74}"/>
              </a:ext>
            </a:extLst>
          </p:cNvPr>
          <p:cNvSpPr txBox="1"/>
          <p:nvPr/>
        </p:nvSpPr>
        <p:spPr>
          <a:xfrm>
            <a:off x="8456108" y="2399863"/>
            <a:ext cx="7280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801B6"/>
                </a:solidFill>
              </a:rPr>
              <a:t>0.65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12F46-EFFE-BB4A-B419-D65F7727B56A}"/>
              </a:ext>
            </a:extLst>
          </p:cNvPr>
          <p:cNvSpPr txBox="1"/>
          <p:nvPr/>
        </p:nvSpPr>
        <p:spPr>
          <a:xfrm>
            <a:off x="10869108" y="1756460"/>
            <a:ext cx="7280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801B6"/>
                </a:solidFill>
              </a:rPr>
              <a:t>1.34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50B47C-1AA9-4545-BFB0-D89DD11CC1BB}"/>
              </a:ext>
            </a:extLst>
          </p:cNvPr>
          <p:cNvSpPr txBox="1"/>
          <p:nvPr/>
        </p:nvSpPr>
        <p:spPr>
          <a:xfrm>
            <a:off x="4821816" y="1756459"/>
            <a:ext cx="7280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B801B6"/>
                </a:solidFill>
              </a:rPr>
              <a:t>1.09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EE29D2-6970-F54A-A411-AF28F568F452}"/>
              </a:ext>
            </a:extLst>
          </p:cNvPr>
          <p:cNvSpPr txBox="1"/>
          <p:nvPr/>
        </p:nvSpPr>
        <p:spPr>
          <a:xfrm>
            <a:off x="3839588" y="4777511"/>
            <a:ext cx="739356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B801B6"/>
                </a:solidFill>
              </a:rPr>
              <a:t>Purple numbers are parts per thousand (by mass)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970DD-7574-9742-93CC-524AE7BA5065}"/>
              </a:ext>
            </a:extLst>
          </p:cNvPr>
          <p:cNvSpPr txBox="1"/>
          <p:nvPr/>
        </p:nvSpPr>
        <p:spPr>
          <a:xfrm>
            <a:off x="2225552" y="3245416"/>
            <a:ext cx="731867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Top 8 elements are 0.998 of mass of galaxy</a:t>
            </a:r>
          </a:p>
        </p:txBody>
      </p:sp>
    </p:spTree>
    <p:extLst>
      <p:ext uri="{BB962C8B-B14F-4D97-AF65-F5344CB8AC3E}">
        <p14:creationId xmlns:p14="http://schemas.microsoft.com/office/powerpoint/2010/main" val="12765791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4DB2-23FA-C548-A35E-BEB88217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Known “Life” on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32798-5397-3542-8E69-0EBD8D3A6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Carbon-based</a:t>
            </a:r>
          </a:p>
          <a:p>
            <a:pPr marL="0" indent="0">
              <a:buNone/>
            </a:pPr>
            <a:r>
              <a:rPr lang="en-US" dirty="0"/>
              <a:t>	Relatively abundant </a:t>
            </a:r>
          </a:p>
          <a:p>
            <a:pPr marL="0" indent="0">
              <a:buNone/>
            </a:pPr>
            <a:r>
              <a:rPr lang="en-US" dirty="0"/>
              <a:t>	4th most abundant, 0.5% of total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069D6-06FA-1440-8232-0F811A62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7216A-F210-B742-91DA-A2C7EF5AD5D7}"/>
              </a:ext>
            </a:extLst>
          </p:cNvPr>
          <p:cNvSpPr txBox="1"/>
          <p:nvPr/>
        </p:nvSpPr>
        <p:spPr>
          <a:xfrm>
            <a:off x="4907437" y="5389494"/>
            <a:ext cx="2377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Why carbon?</a:t>
            </a:r>
          </a:p>
        </p:txBody>
      </p:sp>
    </p:spTree>
    <p:extLst>
      <p:ext uri="{BB962C8B-B14F-4D97-AF65-F5344CB8AC3E}">
        <p14:creationId xmlns:p14="http://schemas.microsoft.com/office/powerpoint/2010/main" val="1484218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ED49A-1FE1-A247-8FE6-61878DC60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11576" cy="1325563"/>
          </a:xfrm>
        </p:spPr>
        <p:txBody>
          <a:bodyPr/>
          <a:lstStyle/>
          <a:p>
            <a:r>
              <a:rPr lang="en-US" dirty="0"/>
              <a:t>Usefulness of Carbon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110DC-8F94-C445-8BA6-62CACFE1A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8436" name="Picture 4" descr="Binding Energy">
            <a:extLst>
              <a:ext uri="{FF2B5EF4-FFF2-40B4-BE49-F238E27FC236}">
                <a16:creationId xmlns:a16="http://schemas.microsoft.com/office/drawing/2014/main" id="{203EE976-1DC5-6844-B9CF-2ECF056A8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1562099"/>
            <a:ext cx="5511800" cy="459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0696C7-8530-E347-87B3-0A7B0A86B9FB}"/>
              </a:ext>
            </a:extLst>
          </p:cNvPr>
          <p:cNvSpPr txBox="1"/>
          <p:nvPr/>
        </p:nvSpPr>
        <p:spPr>
          <a:xfrm>
            <a:off x="330200" y="632359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Image source: https://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www.universetoday.com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/56469/atom-diagram/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4A7BD813-5DBB-B94E-ABBD-EBEE05A70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53" t="13539" b="62356"/>
          <a:stretch/>
        </p:blipFill>
        <p:spPr bwMode="auto">
          <a:xfrm>
            <a:off x="7149776" y="136525"/>
            <a:ext cx="5042224" cy="19637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6F1286-38AF-B644-82ED-89B9FBC4ED2A}"/>
              </a:ext>
            </a:extLst>
          </p:cNvPr>
          <p:cNvSpPr txBox="1"/>
          <p:nvPr/>
        </p:nvSpPr>
        <p:spPr>
          <a:xfrm>
            <a:off x="6895776" y="2887662"/>
            <a:ext cx="50422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 free electrons</a:t>
            </a:r>
            <a:r>
              <a:rPr lang="en-US" sz="2800" dirty="0"/>
              <a:t>:</a:t>
            </a:r>
          </a:p>
          <a:p>
            <a:r>
              <a:rPr lang="en-US" sz="2800" dirty="0"/>
              <a:t>outer ring can hold 8 electrons</a:t>
            </a:r>
          </a:p>
          <a:p>
            <a:endParaRPr lang="en-US" sz="2800" dirty="0"/>
          </a:p>
          <a:p>
            <a:r>
              <a:rPr lang="en-US" sz="2800" dirty="0"/>
              <a:t>can form covalent bonds (sharing electrons) with other atoms </a:t>
            </a:r>
          </a:p>
        </p:txBody>
      </p:sp>
    </p:spTree>
    <p:extLst>
      <p:ext uri="{BB962C8B-B14F-4D97-AF65-F5344CB8AC3E}">
        <p14:creationId xmlns:p14="http://schemas.microsoft.com/office/powerpoint/2010/main" val="3241584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28309-6732-9546-932E-D6436F37D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Bonds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678D8-C066-404B-A2CC-3FA6B32E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DFE4C5-1923-3944-AFCC-C583758BFC89}"/>
              </a:ext>
            </a:extLst>
          </p:cNvPr>
          <p:cNvSpPr/>
          <p:nvPr/>
        </p:nvSpPr>
        <p:spPr>
          <a:xfrm>
            <a:off x="4711700" y="2023532"/>
            <a:ext cx="2082800" cy="20193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03D1EE-A7C4-7D4E-B079-91446BA10C5C}"/>
              </a:ext>
            </a:extLst>
          </p:cNvPr>
          <p:cNvSpPr/>
          <p:nvPr/>
        </p:nvSpPr>
        <p:spPr>
          <a:xfrm>
            <a:off x="4591050" y="2934759"/>
            <a:ext cx="228600" cy="2286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B6535E-695A-164D-9CB5-214A194730CC}"/>
              </a:ext>
            </a:extLst>
          </p:cNvPr>
          <p:cNvSpPr/>
          <p:nvPr/>
        </p:nvSpPr>
        <p:spPr>
          <a:xfrm>
            <a:off x="5638800" y="1921667"/>
            <a:ext cx="228600" cy="2286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23FDED-0133-2C4C-BF2C-9601E0E6895E}"/>
              </a:ext>
            </a:extLst>
          </p:cNvPr>
          <p:cNvSpPr/>
          <p:nvPr/>
        </p:nvSpPr>
        <p:spPr>
          <a:xfrm>
            <a:off x="6680200" y="2918882"/>
            <a:ext cx="228600" cy="2286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C06471-F5F7-3F43-B4E5-C09F3F4455EA}"/>
              </a:ext>
            </a:extLst>
          </p:cNvPr>
          <p:cNvSpPr/>
          <p:nvPr/>
        </p:nvSpPr>
        <p:spPr>
          <a:xfrm>
            <a:off x="5638800" y="3913979"/>
            <a:ext cx="228600" cy="2286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DA7A47-B2C2-DD4A-8CBE-616BBF6EB03F}"/>
              </a:ext>
            </a:extLst>
          </p:cNvPr>
          <p:cNvGrpSpPr/>
          <p:nvPr/>
        </p:nvGrpSpPr>
        <p:grpSpPr>
          <a:xfrm>
            <a:off x="7556500" y="2037026"/>
            <a:ext cx="2108200" cy="2220912"/>
            <a:chOff x="5295900" y="3674267"/>
            <a:chExt cx="2108200" cy="222091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6F3AFA-266C-704C-96CB-BAE5256BB504}"/>
                </a:ext>
              </a:extLst>
            </p:cNvPr>
            <p:cNvSpPr/>
            <p:nvPr/>
          </p:nvSpPr>
          <p:spPr>
            <a:xfrm>
              <a:off x="5295900" y="3776132"/>
              <a:ext cx="2082800" cy="2019300"/>
            </a:xfrm>
            <a:prstGeom prst="ellipse">
              <a:avLst/>
            </a:prstGeom>
            <a:solidFill>
              <a:srgbClr val="0099C6"/>
            </a:solidFill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O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E2FBE2F-A6AE-394B-8AFF-CC40AB7C25DD}"/>
                </a:ext>
              </a:extLst>
            </p:cNvPr>
            <p:cNvSpPr/>
            <p:nvPr/>
          </p:nvSpPr>
          <p:spPr>
            <a:xfrm>
              <a:off x="5295900" y="4216661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BE9053D-5451-9749-BC70-95E18DD0137C}"/>
                </a:ext>
              </a:extLst>
            </p:cNvPr>
            <p:cNvSpPr/>
            <p:nvPr/>
          </p:nvSpPr>
          <p:spPr>
            <a:xfrm>
              <a:off x="6223000" y="3674267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98CB3BC-673D-654F-954E-CCFFCBA94D90}"/>
                </a:ext>
              </a:extLst>
            </p:cNvPr>
            <p:cNvSpPr/>
            <p:nvPr/>
          </p:nvSpPr>
          <p:spPr>
            <a:xfrm>
              <a:off x="7175500" y="5050364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11C0A5-F15F-9042-9BCF-7A859F935FC4}"/>
                </a:ext>
              </a:extLst>
            </p:cNvPr>
            <p:cNvSpPr/>
            <p:nvPr/>
          </p:nvSpPr>
          <p:spPr>
            <a:xfrm>
              <a:off x="6223000" y="5666579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64E3C95-B52B-5740-8C2F-2E81A01455DB}"/>
                </a:ext>
              </a:extLst>
            </p:cNvPr>
            <p:cNvSpPr/>
            <p:nvPr/>
          </p:nvSpPr>
          <p:spPr>
            <a:xfrm>
              <a:off x="7035800" y="4015579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9AF8E5-B56F-2E41-91E9-07642D13E150}"/>
                </a:ext>
              </a:extLst>
            </p:cNvPr>
            <p:cNvSpPr/>
            <p:nvPr/>
          </p:nvSpPr>
          <p:spPr>
            <a:xfrm>
              <a:off x="5295900" y="5293782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B3F862-B4EC-144A-9F27-FE6C2FF4FD2D}"/>
              </a:ext>
            </a:extLst>
          </p:cNvPr>
          <p:cNvCxnSpPr/>
          <p:nvPr/>
        </p:nvCxnSpPr>
        <p:spPr>
          <a:xfrm>
            <a:off x="6908800" y="2918882"/>
            <a:ext cx="584200" cy="0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89570D-155F-5D4A-ADAA-8186B721868F}"/>
              </a:ext>
            </a:extLst>
          </p:cNvPr>
          <p:cNvCxnSpPr/>
          <p:nvPr/>
        </p:nvCxnSpPr>
        <p:spPr>
          <a:xfrm>
            <a:off x="6908800" y="3147482"/>
            <a:ext cx="584200" cy="0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CC9733C-F244-8342-87D6-6CB178AAF7F7}"/>
              </a:ext>
            </a:extLst>
          </p:cNvPr>
          <p:cNvGrpSpPr/>
          <p:nvPr/>
        </p:nvGrpSpPr>
        <p:grpSpPr>
          <a:xfrm>
            <a:off x="1981200" y="1915848"/>
            <a:ext cx="2108200" cy="2220912"/>
            <a:chOff x="5295900" y="3674267"/>
            <a:chExt cx="2108200" cy="222091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6E0A6C-E801-AF4B-A64D-6FF58D1D18DB}"/>
                </a:ext>
              </a:extLst>
            </p:cNvPr>
            <p:cNvSpPr/>
            <p:nvPr/>
          </p:nvSpPr>
          <p:spPr>
            <a:xfrm>
              <a:off x="5295900" y="3776132"/>
              <a:ext cx="2082800" cy="2019300"/>
            </a:xfrm>
            <a:prstGeom prst="ellipse">
              <a:avLst/>
            </a:prstGeom>
            <a:solidFill>
              <a:srgbClr val="0099C6"/>
            </a:solidFill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O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96F89D1-2556-C047-AFAE-C8E66790FE4B}"/>
                </a:ext>
              </a:extLst>
            </p:cNvPr>
            <p:cNvSpPr/>
            <p:nvPr/>
          </p:nvSpPr>
          <p:spPr>
            <a:xfrm>
              <a:off x="5295900" y="4216661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BF7226A-5CDF-634D-B702-CD966ABF9470}"/>
                </a:ext>
              </a:extLst>
            </p:cNvPr>
            <p:cNvSpPr/>
            <p:nvPr/>
          </p:nvSpPr>
          <p:spPr>
            <a:xfrm>
              <a:off x="6223000" y="3674267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0984356-2427-1649-81D4-4273E7C55034}"/>
                </a:ext>
              </a:extLst>
            </p:cNvPr>
            <p:cNvSpPr/>
            <p:nvPr/>
          </p:nvSpPr>
          <p:spPr>
            <a:xfrm>
              <a:off x="7175500" y="5050364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2AC9E2A-5AD5-B54F-9DFE-227657E2905A}"/>
                </a:ext>
              </a:extLst>
            </p:cNvPr>
            <p:cNvSpPr/>
            <p:nvPr/>
          </p:nvSpPr>
          <p:spPr>
            <a:xfrm>
              <a:off x="6223000" y="5666579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2880F98-6EEF-BF40-B8D7-4BFBBAA87752}"/>
                </a:ext>
              </a:extLst>
            </p:cNvPr>
            <p:cNvSpPr/>
            <p:nvPr/>
          </p:nvSpPr>
          <p:spPr>
            <a:xfrm>
              <a:off x="7035800" y="4015579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3F4E66-336B-944F-8260-3167B21CC832}"/>
                </a:ext>
              </a:extLst>
            </p:cNvPr>
            <p:cNvSpPr/>
            <p:nvPr/>
          </p:nvSpPr>
          <p:spPr>
            <a:xfrm>
              <a:off x="5295900" y="5293782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3978A46-4AB6-B84F-8AE3-3DE7D53455E5}"/>
              </a:ext>
            </a:extLst>
          </p:cNvPr>
          <p:cNvCxnSpPr/>
          <p:nvPr/>
        </p:nvCxnSpPr>
        <p:spPr>
          <a:xfrm>
            <a:off x="4070350" y="2918882"/>
            <a:ext cx="584200" cy="0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663A9F-5831-0E44-ACC8-456A8105006C}"/>
              </a:ext>
            </a:extLst>
          </p:cNvPr>
          <p:cNvCxnSpPr/>
          <p:nvPr/>
        </p:nvCxnSpPr>
        <p:spPr>
          <a:xfrm>
            <a:off x="4070350" y="3147482"/>
            <a:ext cx="584200" cy="0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40DA362-55B8-944E-871F-700C4EB36ED8}"/>
              </a:ext>
            </a:extLst>
          </p:cNvPr>
          <p:cNvSpPr/>
          <p:nvPr/>
        </p:nvSpPr>
        <p:spPr>
          <a:xfrm rot="19802331">
            <a:off x="6286501" y="2632609"/>
            <a:ext cx="1854200" cy="540544"/>
          </a:xfrm>
          <a:prstGeom prst="ellipse">
            <a:avLst/>
          </a:prstGeom>
          <a:solidFill>
            <a:schemeClr val="accent3">
              <a:lumMod val="40000"/>
              <a:lumOff val="6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BFDA90E-BF4B-114B-A92E-74A11475B4C9}"/>
              </a:ext>
            </a:extLst>
          </p:cNvPr>
          <p:cNvSpPr/>
          <p:nvPr/>
        </p:nvSpPr>
        <p:spPr>
          <a:xfrm rot="21225431">
            <a:off x="5406725" y="3590107"/>
            <a:ext cx="2576560" cy="540544"/>
          </a:xfrm>
          <a:prstGeom prst="ellipse">
            <a:avLst/>
          </a:prstGeom>
          <a:solidFill>
            <a:schemeClr val="accent3">
              <a:lumMod val="40000"/>
              <a:lumOff val="6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E9FA691-D0AB-8E49-8F51-1C4BEA194747}"/>
              </a:ext>
            </a:extLst>
          </p:cNvPr>
          <p:cNvSpPr/>
          <p:nvPr/>
        </p:nvSpPr>
        <p:spPr>
          <a:xfrm rot="20103047">
            <a:off x="3419205" y="2984833"/>
            <a:ext cx="1762956" cy="462001"/>
          </a:xfrm>
          <a:prstGeom prst="ellipse">
            <a:avLst/>
          </a:prstGeom>
          <a:solidFill>
            <a:schemeClr val="accent3">
              <a:lumMod val="40000"/>
              <a:lumOff val="6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F21ABA2-0A6A-CF46-BA25-14DEC1011F03}"/>
              </a:ext>
            </a:extLst>
          </p:cNvPr>
          <p:cNvSpPr/>
          <p:nvPr/>
        </p:nvSpPr>
        <p:spPr>
          <a:xfrm rot="21013829">
            <a:off x="3457117" y="1961503"/>
            <a:ext cx="2618674" cy="462001"/>
          </a:xfrm>
          <a:prstGeom prst="ellipse">
            <a:avLst/>
          </a:prstGeom>
          <a:solidFill>
            <a:schemeClr val="accent3">
              <a:lumMod val="40000"/>
              <a:lumOff val="6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89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28309-6732-9546-932E-D6436F37D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Bonds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678D8-C066-404B-A2CC-3FA6B32E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DFE4C5-1923-3944-AFCC-C583758BFC89}"/>
              </a:ext>
            </a:extLst>
          </p:cNvPr>
          <p:cNvSpPr/>
          <p:nvPr/>
        </p:nvSpPr>
        <p:spPr>
          <a:xfrm>
            <a:off x="4711700" y="2023532"/>
            <a:ext cx="2082800" cy="20193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03D1EE-A7C4-7D4E-B079-91446BA10C5C}"/>
              </a:ext>
            </a:extLst>
          </p:cNvPr>
          <p:cNvSpPr/>
          <p:nvPr/>
        </p:nvSpPr>
        <p:spPr>
          <a:xfrm>
            <a:off x="4591050" y="2934759"/>
            <a:ext cx="228600" cy="2286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B6535E-695A-164D-9CB5-214A194730CC}"/>
              </a:ext>
            </a:extLst>
          </p:cNvPr>
          <p:cNvSpPr/>
          <p:nvPr/>
        </p:nvSpPr>
        <p:spPr>
          <a:xfrm>
            <a:off x="5638800" y="1921667"/>
            <a:ext cx="228600" cy="2286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23FDED-0133-2C4C-BF2C-9601E0E6895E}"/>
              </a:ext>
            </a:extLst>
          </p:cNvPr>
          <p:cNvSpPr/>
          <p:nvPr/>
        </p:nvSpPr>
        <p:spPr>
          <a:xfrm>
            <a:off x="6680200" y="2918882"/>
            <a:ext cx="228600" cy="2286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C06471-F5F7-3F43-B4E5-C09F3F4455EA}"/>
              </a:ext>
            </a:extLst>
          </p:cNvPr>
          <p:cNvSpPr/>
          <p:nvPr/>
        </p:nvSpPr>
        <p:spPr>
          <a:xfrm>
            <a:off x="5638800" y="3913979"/>
            <a:ext cx="228600" cy="2286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DA7A47-B2C2-DD4A-8CBE-616BBF6EB03F}"/>
              </a:ext>
            </a:extLst>
          </p:cNvPr>
          <p:cNvGrpSpPr/>
          <p:nvPr/>
        </p:nvGrpSpPr>
        <p:grpSpPr>
          <a:xfrm>
            <a:off x="7556500" y="2037026"/>
            <a:ext cx="2108200" cy="2220912"/>
            <a:chOff x="5295900" y="3674267"/>
            <a:chExt cx="2108200" cy="222091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6F3AFA-266C-704C-96CB-BAE5256BB504}"/>
                </a:ext>
              </a:extLst>
            </p:cNvPr>
            <p:cNvSpPr/>
            <p:nvPr/>
          </p:nvSpPr>
          <p:spPr>
            <a:xfrm>
              <a:off x="5295900" y="3776132"/>
              <a:ext cx="2082800" cy="2019300"/>
            </a:xfrm>
            <a:prstGeom prst="ellipse">
              <a:avLst/>
            </a:prstGeom>
            <a:solidFill>
              <a:srgbClr val="0099C6"/>
            </a:solidFill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O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E2FBE2F-A6AE-394B-8AFF-CC40AB7C25DD}"/>
                </a:ext>
              </a:extLst>
            </p:cNvPr>
            <p:cNvSpPr/>
            <p:nvPr/>
          </p:nvSpPr>
          <p:spPr>
            <a:xfrm>
              <a:off x="5295900" y="4216661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BE9053D-5451-9749-BC70-95E18DD0137C}"/>
                </a:ext>
              </a:extLst>
            </p:cNvPr>
            <p:cNvSpPr/>
            <p:nvPr/>
          </p:nvSpPr>
          <p:spPr>
            <a:xfrm>
              <a:off x="6223000" y="3674267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98CB3BC-673D-654F-954E-CCFFCBA94D90}"/>
                </a:ext>
              </a:extLst>
            </p:cNvPr>
            <p:cNvSpPr/>
            <p:nvPr/>
          </p:nvSpPr>
          <p:spPr>
            <a:xfrm>
              <a:off x="7175500" y="5050364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11C0A5-F15F-9042-9BCF-7A859F935FC4}"/>
                </a:ext>
              </a:extLst>
            </p:cNvPr>
            <p:cNvSpPr/>
            <p:nvPr/>
          </p:nvSpPr>
          <p:spPr>
            <a:xfrm>
              <a:off x="6223000" y="5666579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64E3C95-B52B-5740-8C2F-2E81A01455DB}"/>
                </a:ext>
              </a:extLst>
            </p:cNvPr>
            <p:cNvSpPr/>
            <p:nvPr/>
          </p:nvSpPr>
          <p:spPr>
            <a:xfrm>
              <a:off x="7035800" y="4015579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9AF8E5-B56F-2E41-91E9-07642D13E150}"/>
                </a:ext>
              </a:extLst>
            </p:cNvPr>
            <p:cNvSpPr/>
            <p:nvPr/>
          </p:nvSpPr>
          <p:spPr>
            <a:xfrm>
              <a:off x="5295900" y="5293782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B3F862-B4EC-144A-9F27-FE6C2FF4FD2D}"/>
              </a:ext>
            </a:extLst>
          </p:cNvPr>
          <p:cNvCxnSpPr/>
          <p:nvPr/>
        </p:nvCxnSpPr>
        <p:spPr>
          <a:xfrm>
            <a:off x="6908800" y="2918882"/>
            <a:ext cx="584200" cy="0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89570D-155F-5D4A-ADAA-8186B721868F}"/>
              </a:ext>
            </a:extLst>
          </p:cNvPr>
          <p:cNvCxnSpPr/>
          <p:nvPr/>
        </p:nvCxnSpPr>
        <p:spPr>
          <a:xfrm>
            <a:off x="6908800" y="3147482"/>
            <a:ext cx="584200" cy="0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CC9733C-F244-8342-87D6-6CB178AAF7F7}"/>
              </a:ext>
            </a:extLst>
          </p:cNvPr>
          <p:cNvGrpSpPr/>
          <p:nvPr/>
        </p:nvGrpSpPr>
        <p:grpSpPr>
          <a:xfrm>
            <a:off x="1981200" y="1915848"/>
            <a:ext cx="2108200" cy="2220912"/>
            <a:chOff x="5295900" y="3674267"/>
            <a:chExt cx="2108200" cy="222091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06E0A6C-E801-AF4B-A64D-6FF58D1D18DB}"/>
                </a:ext>
              </a:extLst>
            </p:cNvPr>
            <p:cNvSpPr/>
            <p:nvPr/>
          </p:nvSpPr>
          <p:spPr>
            <a:xfrm>
              <a:off x="5295900" y="3776132"/>
              <a:ext cx="2082800" cy="2019300"/>
            </a:xfrm>
            <a:prstGeom prst="ellipse">
              <a:avLst/>
            </a:prstGeom>
            <a:solidFill>
              <a:srgbClr val="0099C6"/>
            </a:solidFill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O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96F89D1-2556-C047-AFAE-C8E66790FE4B}"/>
                </a:ext>
              </a:extLst>
            </p:cNvPr>
            <p:cNvSpPr/>
            <p:nvPr/>
          </p:nvSpPr>
          <p:spPr>
            <a:xfrm>
              <a:off x="5295900" y="4216661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BF7226A-5CDF-634D-B702-CD966ABF9470}"/>
                </a:ext>
              </a:extLst>
            </p:cNvPr>
            <p:cNvSpPr/>
            <p:nvPr/>
          </p:nvSpPr>
          <p:spPr>
            <a:xfrm>
              <a:off x="6223000" y="3674267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0984356-2427-1649-81D4-4273E7C55034}"/>
                </a:ext>
              </a:extLst>
            </p:cNvPr>
            <p:cNvSpPr/>
            <p:nvPr/>
          </p:nvSpPr>
          <p:spPr>
            <a:xfrm>
              <a:off x="7175500" y="5050364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2AC9E2A-5AD5-B54F-9DFE-227657E2905A}"/>
                </a:ext>
              </a:extLst>
            </p:cNvPr>
            <p:cNvSpPr/>
            <p:nvPr/>
          </p:nvSpPr>
          <p:spPr>
            <a:xfrm>
              <a:off x="6223000" y="5666579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2880F98-6EEF-BF40-B8D7-4BFBBAA87752}"/>
                </a:ext>
              </a:extLst>
            </p:cNvPr>
            <p:cNvSpPr/>
            <p:nvPr/>
          </p:nvSpPr>
          <p:spPr>
            <a:xfrm>
              <a:off x="7035800" y="4015579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3F4E66-336B-944F-8260-3167B21CC832}"/>
                </a:ext>
              </a:extLst>
            </p:cNvPr>
            <p:cNvSpPr/>
            <p:nvPr/>
          </p:nvSpPr>
          <p:spPr>
            <a:xfrm>
              <a:off x="5295900" y="5293782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3978A46-4AB6-B84F-8AE3-3DE7D53455E5}"/>
              </a:ext>
            </a:extLst>
          </p:cNvPr>
          <p:cNvCxnSpPr/>
          <p:nvPr/>
        </p:nvCxnSpPr>
        <p:spPr>
          <a:xfrm>
            <a:off x="4070350" y="2918882"/>
            <a:ext cx="584200" cy="0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663A9F-5831-0E44-ACC8-456A8105006C}"/>
              </a:ext>
            </a:extLst>
          </p:cNvPr>
          <p:cNvCxnSpPr/>
          <p:nvPr/>
        </p:nvCxnSpPr>
        <p:spPr>
          <a:xfrm>
            <a:off x="4070350" y="3147482"/>
            <a:ext cx="584200" cy="0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ACD787A-D3C6-EC40-97AA-C59D16B9E198}"/>
              </a:ext>
            </a:extLst>
          </p:cNvPr>
          <p:cNvSpPr txBox="1"/>
          <p:nvPr/>
        </p:nvSpPr>
        <p:spPr>
          <a:xfrm>
            <a:off x="4124545" y="4430839"/>
            <a:ext cx="32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Carbon Dioxide (CO</a:t>
            </a:r>
            <a:r>
              <a:rPr lang="en-US" sz="2800" baseline="-25000" dirty="0"/>
              <a:t>2</a:t>
            </a:r>
            <a:r>
              <a:rPr lang="en-US" sz="2800" dirty="0"/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BBF415-608F-4649-A71E-B2D7F81F79AB}"/>
              </a:ext>
            </a:extLst>
          </p:cNvPr>
          <p:cNvSpPr txBox="1"/>
          <p:nvPr/>
        </p:nvSpPr>
        <p:spPr>
          <a:xfrm>
            <a:off x="1447035" y="5131125"/>
            <a:ext cx="9297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oxygen: 6 electrons + sharing 2 with C (“double bond”) = 8 electrons</a:t>
            </a:r>
          </a:p>
          <a:p>
            <a:r>
              <a:rPr lang="en-US" sz="2400" dirty="0"/>
              <a:t>Carbon: 4 electrons + sharing 2 with O + sharing 2 with O = 8 electrons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40DA362-55B8-944E-871F-700C4EB36ED8}"/>
              </a:ext>
            </a:extLst>
          </p:cNvPr>
          <p:cNvSpPr/>
          <p:nvPr/>
        </p:nvSpPr>
        <p:spPr>
          <a:xfrm rot="19802331">
            <a:off x="6286501" y="2632609"/>
            <a:ext cx="1854200" cy="540544"/>
          </a:xfrm>
          <a:prstGeom prst="ellipse">
            <a:avLst/>
          </a:prstGeom>
          <a:solidFill>
            <a:schemeClr val="accent3">
              <a:lumMod val="40000"/>
              <a:lumOff val="6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BFDA90E-BF4B-114B-A92E-74A11475B4C9}"/>
              </a:ext>
            </a:extLst>
          </p:cNvPr>
          <p:cNvSpPr/>
          <p:nvPr/>
        </p:nvSpPr>
        <p:spPr>
          <a:xfrm rot="21225431">
            <a:off x="5406725" y="3590107"/>
            <a:ext cx="2576560" cy="540544"/>
          </a:xfrm>
          <a:prstGeom prst="ellipse">
            <a:avLst/>
          </a:prstGeom>
          <a:solidFill>
            <a:schemeClr val="accent3">
              <a:lumMod val="40000"/>
              <a:lumOff val="6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E9FA691-D0AB-8E49-8F51-1C4BEA194747}"/>
              </a:ext>
            </a:extLst>
          </p:cNvPr>
          <p:cNvSpPr/>
          <p:nvPr/>
        </p:nvSpPr>
        <p:spPr>
          <a:xfrm rot="20103047">
            <a:off x="3419205" y="2984833"/>
            <a:ext cx="1762956" cy="462001"/>
          </a:xfrm>
          <a:prstGeom prst="ellipse">
            <a:avLst/>
          </a:prstGeom>
          <a:solidFill>
            <a:schemeClr val="accent3">
              <a:lumMod val="40000"/>
              <a:lumOff val="6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F21ABA2-0A6A-CF46-BA25-14DEC1011F03}"/>
              </a:ext>
            </a:extLst>
          </p:cNvPr>
          <p:cNvSpPr/>
          <p:nvPr/>
        </p:nvSpPr>
        <p:spPr>
          <a:xfrm rot="21013829">
            <a:off x="3457117" y="1961503"/>
            <a:ext cx="2618674" cy="462001"/>
          </a:xfrm>
          <a:prstGeom prst="ellipse">
            <a:avLst/>
          </a:prstGeom>
          <a:solidFill>
            <a:schemeClr val="accent3">
              <a:lumMod val="40000"/>
              <a:lumOff val="6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1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6B77E-22FF-6A4B-AEDE-2D7E7629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Chains of Carbon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FD1F1-D975-3041-93A9-5B916E3A0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947E21-8A42-EA45-853D-AB2B0E9A6421}"/>
              </a:ext>
            </a:extLst>
          </p:cNvPr>
          <p:cNvGrpSpPr/>
          <p:nvPr/>
        </p:nvGrpSpPr>
        <p:grpSpPr>
          <a:xfrm>
            <a:off x="3632218" y="3141243"/>
            <a:ext cx="1825928" cy="1736638"/>
            <a:chOff x="1911350" y="2124867"/>
            <a:chExt cx="2317750" cy="222091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BA20E16-7996-584E-9A90-1E45D5A3B2D9}"/>
                </a:ext>
              </a:extLst>
            </p:cNvPr>
            <p:cNvSpPr/>
            <p:nvPr/>
          </p:nvSpPr>
          <p:spPr>
            <a:xfrm>
              <a:off x="2032000" y="2226732"/>
              <a:ext cx="2082800" cy="20193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C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2BED93-7688-6146-8A94-647FA3C92EFB}"/>
                </a:ext>
              </a:extLst>
            </p:cNvPr>
            <p:cNvSpPr/>
            <p:nvPr/>
          </p:nvSpPr>
          <p:spPr>
            <a:xfrm>
              <a:off x="1911350" y="3137959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B9C9582-0072-E646-A10F-6858E9E634AF}"/>
                </a:ext>
              </a:extLst>
            </p:cNvPr>
            <p:cNvSpPr/>
            <p:nvPr/>
          </p:nvSpPr>
          <p:spPr>
            <a:xfrm>
              <a:off x="2959100" y="2124867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3E18430-83D2-0940-B225-54C58D3D81D9}"/>
                </a:ext>
              </a:extLst>
            </p:cNvPr>
            <p:cNvSpPr/>
            <p:nvPr/>
          </p:nvSpPr>
          <p:spPr>
            <a:xfrm>
              <a:off x="4000500" y="3122082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72B7F73-57F5-8544-BEC2-5943FB7E989B}"/>
                </a:ext>
              </a:extLst>
            </p:cNvPr>
            <p:cNvSpPr/>
            <p:nvPr/>
          </p:nvSpPr>
          <p:spPr>
            <a:xfrm>
              <a:off x="2959100" y="4117179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010418-E8E9-6745-A8A5-5B96DD3A835A}"/>
              </a:ext>
            </a:extLst>
          </p:cNvPr>
          <p:cNvGrpSpPr/>
          <p:nvPr/>
        </p:nvGrpSpPr>
        <p:grpSpPr>
          <a:xfrm>
            <a:off x="5533184" y="3154486"/>
            <a:ext cx="1825928" cy="1736638"/>
            <a:chOff x="1911350" y="2124867"/>
            <a:chExt cx="2317750" cy="222091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2F495F4-3CB7-B744-9CC8-1573E5C14C74}"/>
                </a:ext>
              </a:extLst>
            </p:cNvPr>
            <p:cNvSpPr/>
            <p:nvPr/>
          </p:nvSpPr>
          <p:spPr>
            <a:xfrm>
              <a:off x="2032000" y="2226732"/>
              <a:ext cx="2082800" cy="20193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C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4F5EFC-7735-B748-9AF7-07716B354673}"/>
                </a:ext>
              </a:extLst>
            </p:cNvPr>
            <p:cNvSpPr/>
            <p:nvPr/>
          </p:nvSpPr>
          <p:spPr>
            <a:xfrm>
              <a:off x="1911350" y="3137959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AA665E5-FE1D-6345-A0FB-B4220F42CD57}"/>
                </a:ext>
              </a:extLst>
            </p:cNvPr>
            <p:cNvSpPr/>
            <p:nvPr/>
          </p:nvSpPr>
          <p:spPr>
            <a:xfrm>
              <a:off x="2959100" y="2124867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998FE1B-BB84-8843-BF18-551BFCC70CDB}"/>
                </a:ext>
              </a:extLst>
            </p:cNvPr>
            <p:cNvSpPr/>
            <p:nvPr/>
          </p:nvSpPr>
          <p:spPr>
            <a:xfrm>
              <a:off x="4000500" y="3122082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FCD07C-5BDA-B54C-A75A-AFB62FE1F2F8}"/>
                </a:ext>
              </a:extLst>
            </p:cNvPr>
            <p:cNvSpPr/>
            <p:nvPr/>
          </p:nvSpPr>
          <p:spPr>
            <a:xfrm>
              <a:off x="2959100" y="4117179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A1ADF7B4-0713-9542-88BE-19AA9458FBDF}"/>
              </a:ext>
            </a:extLst>
          </p:cNvPr>
          <p:cNvSpPr/>
          <p:nvPr/>
        </p:nvSpPr>
        <p:spPr>
          <a:xfrm rot="184336">
            <a:off x="4944011" y="3824709"/>
            <a:ext cx="1108307" cy="422677"/>
          </a:xfrm>
          <a:prstGeom prst="ellipse">
            <a:avLst/>
          </a:prstGeom>
          <a:solidFill>
            <a:schemeClr val="accent3">
              <a:lumMod val="40000"/>
              <a:lumOff val="6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94D116-BADE-3848-8CBA-C803B538FB7B}"/>
              </a:ext>
            </a:extLst>
          </p:cNvPr>
          <p:cNvGrpSpPr/>
          <p:nvPr/>
        </p:nvGrpSpPr>
        <p:grpSpPr>
          <a:xfrm>
            <a:off x="7654781" y="3132141"/>
            <a:ext cx="1660844" cy="1736638"/>
            <a:chOff x="5295900" y="3674267"/>
            <a:chExt cx="2108200" cy="222091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1C35BC0-AF63-D449-AB8D-2B9DB22E9666}"/>
                </a:ext>
              </a:extLst>
            </p:cNvPr>
            <p:cNvSpPr/>
            <p:nvPr/>
          </p:nvSpPr>
          <p:spPr>
            <a:xfrm>
              <a:off x="5295900" y="3776132"/>
              <a:ext cx="2082800" cy="2019300"/>
            </a:xfrm>
            <a:prstGeom prst="ellipse">
              <a:avLst/>
            </a:prstGeom>
            <a:solidFill>
              <a:srgbClr val="0099C6"/>
            </a:solidFill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/>
                <a:t>O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97633CB-CB39-9C40-8FA6-8FE17129562D}"/>
                </a:ext>
              </a:extLst>
            </p:cNvPr>
            <p:cNvSpPr/>
            <p:nvPr/>
          </p:nvSpPr>
          <p:spPr>
            <a:xfrm>
              <a:off x="5295900" y="4216661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AC66EB0-E61B-4949-960E-77B4E5F47CF0}"/>
                </a:ext>
              </a:extLst>
            </p:cNvPr>
            <p:cNvSpPr/>
            <p:nvPr/>
          </p:nvSpPr>
          <p:spPr>
            <a:xfrm>
              <a:off x="6223000" y="3674267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7CF90CC-2B5A-3C4B-A926-7D587E5F4FDA}"/>
                </a:ext>
              </a:extLst>
            </p:cNvPr>
            <p:cNvSpPr/>
            <p:nvPr/>
          </p:nvSpPr>
          <p:spPr>
            <a:xfrm>
              <a:off x="7175500" y="5050364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0C30E1F-D03E-2649-8C38-5A21DBA27679}"/>
                </a:ext>
              </a:extLst>
            </p:cNvPr>
            <p:cNvSpPr/>
            <p:nvPr/>
          </p:nvSpPr>
          <p:spPr>
            <a:xfrm>
              <a:off x="6223000" y="5666579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753A1E7-52D6-744D-BCB5-11726AEA0A5B}"/>
                </a:ext>
              </a:extLst>
            </p:cNvPr>
            <p:cNvSpPr/>
            <p:nvPr/>
          </p:nvSpPr>
          <p:spPr>
            <a:xfrm>
              <a:off x="7035800" y="4015579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8411190-E0DB-2046-B674-828B043586D6}"/>
                </a:ext>
              </a:extLst>
            </p:cNvPr>
            <p:cNvSpPr/>
            <p:nvPr/>
          </p:nvSpPr>
          <p:spPr>
            <a:xfrm>
              <a:off x="5295900" y="5293782"/>
              <a:ext cx="228600" cy="2286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3195AE5D-2FD8-F949-8711-8E6175A2C8EB}"/>
              </a:ext>
            </a:extLst>
          </p:cNvPr>
          <p:cNvSpPr/>
          <p:nvPr/>
        </p:nvSpPr>
        <p:spPr>
          <a:xfrm rot="19440208">
            <a:off x="6892674" y="3652266"/>
            <a:ext cx="1108307" cy="422677"/>
          </a:xfrm>
          <a:prstGeom prst="ellipse">
            <a:avLst/>
          </a:prstGeom>
          <a:solidFill>
            <a:schemeClr val="accent3">
              <a:lumMod val="40000"/>
              <a:lumOff val="6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F7180C8-0519-5B45-8B98-DF41C8328A43}"/>
              </a:ext>
            </a:extLst>
          </p:cNvPr>
          <p:cNvGrpSpPr/>
          <p:nvPr/>
        </p:nvGrpSpPr>
        <p:grpSpPr>
          <a:xfrm>
            <a:off x="1828801" y="3239312"/>
            <a:ext cx="1730880" cy="1578988"/>
            <a:chOff x="1828801" y="3239312"/>
            <a:chExt cx="1730880" cy="157898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DFBED9D-AE9C-F740-BED4-C9B460EA94EC}"/>
                </a:ext>
              </a:extLst>
            </p:cNvPr>
            <p:cNvSpPr/>
            <p:nvPr/>
          </p:nvSpPr>
          <p:spPr>
            <a:xfrm>
              <a:off x="1828801" y="3239312"/>
              <a:ext cx="1640834" cy="157898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E7CB122-F1BE-6B48-AD23-2208E9EFE84D}"/>
                </a:ext>
              </a:extLst>
            </p:cNvPr>
            <p:cNvSpPr/>
            <p:nvPr/>
          </p:nvSpPr>
          <p:spPr>
            <a:xfrm>
              <a:off x="3379589" y="3939430"/>
              <a:ext cx="180092" cy="17875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358ED598-FD97-CF49-9A17-BC21D4D15BC7}"/>
              </a:ext>
            </a:extLst>
          </p:cNvPr>
          <p:cNvSpPr/>
          <p:nvPr/>
        </p:nvSpPr>
        <p:spPr>
          <a:xfrm rot="184336">
            <a:off x="3055376" y="3839910"/>
            <a:ext cx="1108307" cy="422677"/>
          </a:xfrm>
          <a:prstGeom prst="ellipse">
            <a:avLst/>
          </a:prstGeom>
          <a:solidFill>
            <a:schemeClr val="accent3">
              <a:lumMod val="40000"/>
              <a:lumOff val="6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DDAF3D9-75FB-E749-BADC-30B69EDA9889}"/>
              </a:ext>
            </a:extLst>
          </p:cNvPr>
          <p:cNvGrpSpPr/>
          <p:nvPr/>
        </p:nvGrpSpPr>
        <p:grpSpPr>
          <a:xfrm>
            <a:off x="3637220" y="4891125"/>
            <a:ext cx="1640834" cy="1616021"/>
            <a:chOff x="3637220" y="4891125"/>
            <a:chExt cx="1640834" cy="161602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17C607C-C071-5049-9C8D-4CC90AC16B68}"/>
                </a:ext>
              </a:extLst>
            </p:cNvPr>
            <p:cNvSpPr/>
            <p:nvPr/>
          </p:nvSpPr>
          <p:spPr>
            <a:xfrm>
              <a:off x="3637220" y="4928158"/>
              <a:ext cx="1640834" cy="157898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E940C9-A740-0942-BF72-5D7CBD9082B6}"/>
                </a:ext>
              </a:extLst>
            </p:cNvPr>
            <p:cNvSpPr/>
            <p:nvPr/>
          </p:nvSpPr>
          <p:spPr>
            <a:xfrm>
              <a:off x="4457637" y="4891125"/>
              <a:ext cx="180092" cy="17875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1C19B7C0-C9CC-3740-81EB-471E8BDB2E1A}"/>
              </a:ext>
            </a:extLst>
          </p:cNvPr>
          <p:cNvSpPr/>
          <p:nvPr/>
        </p:nvSpPr>
        <p:spPr>
          <a:xfrm rot="184336">
            <a:off x="4314993" y="4583136"/>
            <a:ext cx="488981" cy="610122"/>
          </a:xfrm>
          <a:prstGeom prst="ellipse">
            <a:avLst/>
          </a:prstGeom>
          <a:solidFill>
            <a:schemeClr val="accent3">
              <a:lumMod val="40000"/>
              <a:lumOff val="6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442071A-51C1-174D-83D0-A7F9452FD19C}"/>
              </a:ext>
            </a:extLst>
          </p:cNvPr>
          <p:cNvGrpSpPr/>
          <p:nvPr/>
        </p:nvGrpSpPr>
        <p:grpSpPr>
          <a:xfrm>
            <a:off x="2991892" y="1543739"/>
            <a:ext cx="1640834" cy="1578988"/>
            <a:chOff x="2991892" y="1543739"/>
            <a:chExt cx="1640834" cy="15789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006B6E6-F269-4E4F-A79D-2A17DA1029A4}"/>
                </a:ext>
              </a:extLst>
            </p:cNvPr>
            <p:cNvSpPr/>
            <p:nvPr/>
          </p:nvSpPr>
          <p:spPr>
            <a:xfrm>
              <a:off x="2991892" y="1543739"/>
              <a:ext cx="1640834" cy="157898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B4D0CB8-9966-644E-AB7D-8B01A2876572}"/>
                </a:ext>
              </a:extLst>
            </p:cNvPr>
            <p:cNvSpPr/>
            <p:nvPr/>
          </p:nvSpPr>
          <p:spPr>
            <a:xfrm>
              <a:off x="4174300" y="2893596"/>
              <a:ext cx="180092" cy="17875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49CAACEA-4019-CD41-81A5-DD958E94E705}"/>
              </a:ext>
            </a:extLst>
          </p:cNvPr>
          <p:cNvSpPr/>
          <p:nvPr/>
        </p:nvSpPr>
        <p:spPr>
          <a:xfrm rot="2606487">
            <a:off x="3849961" y="2939463"/>
            <a:ext cx="1108307" cy="422677"/>
          </a:xfrm>
          <a:prstGeom prst="ellipse">
            <a:avLst/>
          </a:prstGeom>
          <a:solidFill>
            <a:schemeClr val="accent3">
              <a:lumMod val="40000"/>
              <a:lumOff val="6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4CD5AB-E69E-0C45-A453-ADF320145191}"/>
              </a:ext>
            </a:extLst>
          </p:cNvPr>
          <p:cNvGrpSpPr/>
          <p:nvPr/>
        </p:nvGrpSpPr>
        <p:grpSpPr>
          <a:xfrm>
            <a:off x="5538187" y="4922891"/>
            <a:ext cx="1640834" cy="1616021"/>
            <a:chOff x="5538187" y="4922891"/>
            <a:chExt cx="1640834" cy="161602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53CC73E-3F42-D546-87A1-D673CA4C8F60}"/>
                </a:ext>
              </a:extLst>
            </p:cNvPr>
            <p:cNvSpPr/>
            <p:nvPr/>
          </p:nvSpPr>
          <p:spPr>
            <a:xfrm>
              <a:off x="5538187" y="4959924"/>
              <a:ext cx="1640834" cy="157898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99E671D-4A72-5A44-82DE-401F5851E62E}"/>
                </a:ext>
              </a:extLst>
            </p:cNvPr>
            <p:cNvSpPr/>
            <p:nvPr/>
          </p:nvSpPr>
          <p:spPr>
            <a:xfrm>
              <a:off x="6358604" y="4922891"/>
              <a:ext cx="180092" cy="17875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D49551A-2868-7645-B397-886814342528}"/>
              </a:ext>
            </a:extLst>
          </p:cNvPr>
          <p:cNvGrpSpPr/>
          <p:nvPr/>
        </p:nvGrpSpPr>
        <p:grpSpPr>
          <a:xfrm>
            <a:off x="5628232" y="1504014"/>
            <a:ext cx="1640834" cy="1621178"/>
            <a:chOff x="5628232" y="1504014"/>
            <a:chExt cx="1640834" cy="162117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B17C15E-9ADC-914A-AC0C-8D8675BFB031}"/>
                </a:ext>
              </a:extLst>
            </p:cNvPr>
            <p:cNvSpPr/>
            <p:nvPr/>
          </p:nvSpPr>
          <p:spPr>
            <a:xfrm>
              <a:off x="5628232" y="1504014"/>
              <a:ext cx="1640834" cy="157898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1E908A0-BFF3-FC4D-B1AB-4B586CEACA07}"/>
                </a:ext>
              </a:extLst>
            </p:cNvPr>
            <p:cNvSpPr/>
            <p:nvPr/>
          </p:nvSpPr>
          <p:spPr>
            <a:xfrm>
              <a:off x="6389138" y="2946439"/>
              <a:ext cx="180092" cy="17875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456AAE47-68DD-4344-B9BA-986E44E9BB30}"/>
              </a:ext>
            </a:extLst>
          </p:cNvPr>
          <p:cNvSpPr/>
          <p:nvPr/>
        </p:nvSpPr>
        <p:spPr>
          <a:xfrm rot="184336">
            <a:off x="6192358" y="4630250"/>
            <a:ext cx="488981" cy="610122"/>
          </a:xfrm>
          <a:prstGeom prst="ellipse">
            <a:avLst/>
          </a:prstGeom>
          <a:solidFill>
            <a:schemeClr val="accent3">
              <a:lumMod val="40000"/>
              <a:lumOff val="6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F7B7928-21FD-9441-8CD2-79C3CDED2930}"/>
              </a:ext>
            </a:extLst>
          </p:cNvPr>
          <p:cNvSpPr/>
          <p:nvPr/>
        </p:nvSpPr>
        <p:spPr>
          <a:xfrm rot="184336">
            <a:off x="6223651" y="2813684"/>
            <a:ext cx="488981" cy="610122"/>
          </a:xfrm>
          <a:prstGeom prst="ellipse">
            <a:avLst/>
          </a:prstGeom>
          <a:solidFill>
            <a:schemeClr val="accent3">
              <a:lumMod val="40000"/>
              <a:lumOff val="6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CA315F-391E-1345-AB87-67D1025082FF}"/>
              </a:ext>
            </a:extLst>
          </p:cNvPr>
          <p:cNvGrpSpPr/>
          <p:nvPr/>
        </p:nvGrpSpPr>
        <p:grpSpPr>
          <a:xfrm>
            <a:off x="9315625" y="4144414"/>
            <a:ext cx="1640834" cy="1578988"/>
            <a:chOff x="9315625" y="4144414"/>
            <a:chExt cx="1640834" cy="157898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8FB9189-620F-854B-B6E1-CE76249AEE42}"/>
                </a:ext>
              </a:extLst>
            </p:cNvPr>
            <p:cNvSpPr/>
            <p:nvPr/>
          </p:nvSpPr>
          <p:spPr>
            <a:xfrm>
              <a:off x="9315625" y="4144414"/>
              <a:ext cx="1640834" cy="157898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217BCB2-7CC7-6849-9C5C-30BCFA4F2852}"/>
                </a:ext>
              </a:extLst>
            </p:cNvPr>
            <p:cNvSpPr/>
            <p:nvPr/>
          </p:nvSpPr>
          <p:spPr>
            <a:xfrm>
              <a:off x="9386307" y="4438831"/>
              <a:ext cx="180092" cy="178753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1F7D95B1-129D-4042-A267-A6062057AF5B}"/>
              </a:ext>
            </a:extLst>
          </p:cNvPr>
          <p:cNvSpPr/>
          <p:nvPr/>
        </p:nvSpPr>
        <p:spPr>
          <a:xfrm rot="19749932">
            <a:off x="9098817" y="4084337"/>
            <a:ext cx="472439" cy="660706"/>
          </a:xfrm>
          <a:prstGeom prst="ellipse">
            <a:avLst/>
          </a:prstGeom>
          <a:solidFill>
            <a:schemeClr val="accent3">
              <a:lumMod val="40000"/>
              <a:lumOff val="6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F28E80C-9EC7-6341-86C0-08A66AE3CEF5}"/>
              </a:ext>
            </a:extLst>
          </p:cNvPr>
          <p:cNvSpPr txBox="1"/>
          <p:nvPr/>
        </p:nvSpPr>
        <p:spPr>
          <a:xfrm>
            <a:off x="7787225" y="5882484"/>
            <a:ext cx="2716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en-US" sz="2800" baseline="-25000" dirty="0"/>
              <a:t>2</a:t>
            </a:r>
            <a:r>
              <a:rPr lang="en-US" sz="2800" dirty="0"/>
              <a:t>H</a:t>
            </a:r>
            <a:r>
              <a:rPr lang="en-US" sz="2800" baseline="-25000" dirty="0"/>
              <a:t>5</a:t>
            </a:r>
            <a:r>
              <a:rPr lang="en-US" sz="2800" dirty="0"/>
              <a:t>OH (Ethanol)</a:t>
            </a:r>
          </a:p>
        </p:txBody>
      </p:sp>
    </p:spTree>
    <p:extLst>
      <p:ext uri="{BB962C8B-B14F-4D97-AF65-F5344CB8AC3E}">
        <p14:creationId xmlns:p14="http://schemas.microsoft.com/office/powerpoint/2010/main" val="311139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8" grpId="0" animBg="1"/>
      <p:bldP spid="36" grpId="0" animBg="1"/>
      <p:bldP spid="39" grpId="0" animBg="1"/>
      <p:bldP spid="42" grpId="0" animBg="1"/>
      <p:bldP spid="47" grpId="0" animBg="1"/>
      <p:bldP spid="48" grpId="0" animBg="1"/>
      <p:bldP spid="51" grpId="0" animBg="1"/>
      <p:bldP spid="5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4DB2-23FA-C548-A35E-BEB88217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Known “Life” on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32798-5397-3542-8E69-0EBD8D3A6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Carbon-based</a:t>
            </a:r>
          </a:p>
          <a:p>
            <a:pPr marL="0" indent="0">
              <a:buNone/>
            </a:pPr>
            <a:r>
              <a:rPr lang="en-US" dirty="0"/>
              <a:t>	Relatively abundant </a:t>
            </a:r>
          </a:p>
          <a:p>
            <a:pPr marL="0" indent="0">
              <a:buNone/>
            </a:pPr>
            <a:r>
              <a:rPr lang="en-US" dirty="0"/>
              <a:t>	Good at bonding</a:t>
            </a:r>
          </a:p>
          <a:p>
            <a:pPr marL="0" indent="0">
              <a:buNone/>
            </a:pPr>
            <a:r>
              <a:rPr lang="en-US" dirty="0"/>
              <a:t>Runs on the </a:t>
            </a:r>
            <a:r>
              <a:rPr lang="en-US" b="1" dirty="0"/>
              <a:t>same platform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069D6-06FA-1440-8232-0F811A62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224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A969C-67C1-AA45-B585-112EE0DD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on Earth Executable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3560B-FDEF-6E41-8EF1-C0007CB1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68382-2DE5-0D47-B4CF-089B628C4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1755986"/>
            <a:ext cx="5397501" cy="2678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96CEE8-99A6-5E4B-BEA7-EB1CE37BC72F}"/>
              </a:ext>
            </a:extLst>
          </p:cNvPr>
          <p:cNvSpPr txBox="1"/>
          <p:nvPr/>
        </p:nvSpPr>
        <p:spPr>
          <a:xfrm>
            <a:off x="1107697" y="4841640"/>
            <a:ext cx="4280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Executable File Formats for Computers</a:t>
            </a:r>
          </a:p>
          <a:p>
            <a:pPr algn="ctr"/>
            <a:r>
              <a:rPr lang="en-US" sz="2000" dirty="0"/>
              <a:t>100s of different, incompatible formats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1524DD08-02D5-1143-A549-EA70D8D1C210}"/>
              </a:ext>
            </a:extLst>
          </p:cNvPr>
          <p:cNvSpPr/>
          <p:nvPr/>
        </p:nvSpPr>
        <p:spPr>
          <a:xfrm>
            <a:off x="6445250" y="2739420"/>
            <a:ext cx="800100" cy="520700"/>
          </a:xfrm>
          <a:prstGeom prst="striped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28BF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58006-142C-AC4F-B17C-91F6BDA11850}"/>
              </a:ext>
            </a:extLst>
          </p:cNvPr>
          <p:cNvSpPr txBox="1"/>
          <p:nvPr/>
        </p:nvSpPr>
        <p:spPr>
          <a:xfrm>
            <a:off x="7461623" y="2399605"/>
            <a:ext cx="3390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Single executable format, nearly compatible across all life on earth! </a:t>
            </a:r>
          </a:p>
        </p:txBody>
      </p:sp>
    </p:spTree>
    <p:extLst>
      <p:ext uri="{BB962C8B-B14F-4D97-AF65-F5344CB8AC3E}">
        <p14:creationId xmlns:p14="http://schemas.microsoft.com/office/powerpoint/2010/main" val="645450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A969C-67C1-AA45-B585-112EE0DD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on Earth Executable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3560B-FDEF-6E41-8EF1-C0007CB1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58006-142C-AC4F-B17C-91F6BDA11850}"/>
              </a:ext>
            </a:extLst>
          </p:cNvPr>
          <p:cNvSpPr txBox="1"/>
          <p:nvPr/>
        </p:nvSpPr>
        <p:spPr>
          <a:xfrm>
            <a:off x="7461623" y="2399605"/>
            <a:ext cx="3390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Single executable format, nearly compatible across all life on earth! </a:t>
            </a:r>
          </a:p>
        </p:txBody>
      </p:sp>
      <p:pic>
        <p:nvPicPr>
          <p:cNvPr id="24578" name="Picture 2" descr="Illustration of human insulin gene, plasmid loop of bacterial DNA, bacterium.">
            <a:extLst>
              <a:ext uri="{FF2B5EF4-FFF2-40B4-BE49-F238E27FC236}">
                <a16:creationId xmlns:a16="http://schemas.microsoft.com/office/drawing/2014/main" id="{C910B488-EFAB-824C-819A-FC15238F0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5" t="16834" r="5978" b="7609"/>
          <a:stretch/>
        </p:blipFill>
        <p:spPr bwMode="auto">
          <a:xfrm>
            <a:off x="896560" y="1764262"/>
            <a:ext cx="6309480" cy="304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04D435-4C15-DD44-884E-DEB93BE1F9D6}"/>
              </a:ext>
            </a:extLst>
          </p:cNvPr>
          <p:cNvSpPr txBox="1"/>
          <p:nvPr/>
        </p:nvSpPr>
        <p:spPr>
          <a:xfrm>
            <a:off x="5162724" y="4838672"/>
            <a:ext cx="2298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E. Coli Bacterium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D831A5-4364-CB4F-AF63-7EE92C70795B}"/>
              </a:ext>
            </a:extLst>
          </p:cNvPr>
          <p:cNvSpPr txBox="1"/>
          <p:nvPr/>
        </p:nvSpPr>
        <p:spPr>
          <a:xfrm>
            <a:off x="215900" y="4882413"/>
            <a:ext cx="3213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Human Insulin Program </a:t>
            </a:r>
          </a:p>
          <a:p>
            <a:pPr algn="ctr"/>
            <a:r>
              <a:rPr lang="en-US" sz="2000" dirty="0"/>
              <a:t>(51 amino acids “instructions”)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555CC-1D44-4E4C-A08E-43A44F5C8D6F}"/>
              </a:ext>
            </a:extLst>
          </p:cNvPr>
          <p:cNvSpPr txBox="1"/>
          <p:nvPr/>
        </p:nvSpPr>
        <p:spPr>
          <a:xfrm>
            <a:off x="4216399" y="5355239"/>
            <a:ext cx="539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02122"/>
                </a:solidFill>
                <a:effectLst/>
              </a:rPr>
              <a:t>Makes Human Insulin: C</a:t>
            </a:r>
            <a:r>
              <a:rPr lang="en-US" sz="2400" b="0" i="0" baseline="-25000" dirty="0">
                <a:solidFill>
                  <a:srgbClr val="202122"/>
                </a:solidFill>
                <a:effectLst/>
              </a:rPr>
              <a:t>257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H</a:t>
            </a:r>
            <a:r>
              <a:rPr lang="en-US" sz="2400" b="0" i="0" baseline="-25000" dirty="0">
                <a:solidFill>
                  <a:srgbClr val="202122"/>
                </a:solidFill>
                <a:effectLst/>
              </a:rPr>
              <a:t>383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N</a:t>
            </a:r>
            <a:r>
              <a:rPr lang="en-US" sz="2400" b="0" i="0" baseline="-25000" dirty="0">
                <a:solidFill>
                  <a:srgbClr val="202122"/>
                </a:solidFill>
                <a:effectLst/>
              </a:rPr>
              <a:t>65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O</a:t>
            </a:r>
            <a:r>
              <a:rPr lang="en-US" sz="2400" b="0" i="0" baseline="-25000" dirty="0">
                <a:solidFill>
                  <a:srgbClr val="202122"/>
                </a:solidFill>
                <a:effectLst/>
              </a:rPr>
              <a:t>77</a:t>
            </a:r>
            <a:r>
              <a:rPr lang="en-US" sz="2400" b="0" i="0" dirty="0">
                <a:solidFill>
                  <a:srgbClr val="202122"/>
                </a:solidFill>
                <a:effectLst/>
              </a:rPr>
              <a:t>S</a:t>
            </a:r>
            <a:r>
              <a:rPr lang="en-US" sz="2400" b="0" i="0" baseline="-25000" dirty="0">
                <a:solidFill>
                  <a:srgbClr val="202122"/>
                </a:solidFill>
                <a:effectLst/>
              </a:rPr>
              <a:t>6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224A42-A460-D742-9CF6-2305035F42D0}"/>
              </a:ext>
            </a:extLst>
          </p:cNvPr>
          <p:cNvSpPr txBox="1"/>
          <p:nvPr/>
        </p:nvSpPr>
        <p:spPr>
          <a:xfrm>
            <a:off x="215900" y="6444476"/>
            <a:ext cx="102234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Image source: https://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www.nlm.nih.gov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/exhibition/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fromdnatobeer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/exhibition-interactive/recombinant-DNA/recombinant-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dna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-technology-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alternative.html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838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D9361-ED69-7C42-9277-294CB060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on Earth Instruction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68591-EE0E-054A-8754-AF947662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48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CF6FF2C-4A52-4643-8FB0-AF7F3A6C1196}"/>
              </a:ext>
            </a:extLst>
          </p:cNvPr>
          <p:cNvGraphicFramePr>
            <a:graphicFrameLocks noGrp="1"/>
          </p:cNvGraphicFramePr>
          <p:nvPr/>
        </p:nvGraphicFramePr>
        <p:xfrm>
          <a:off x="304801" y="1388745"/>
          <a:ext cx="5778499" cy="48787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5899">
                  <a:extLst>
                    <a:ext uri="{9D8B030D-6E8A-4147-A177-3AD203B41FA5}">
                      <a16:colId xmlns:a16="http://schemas.microsoft.com/office/drawing/2014/main" val="7843257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429079443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461888960"/>
                    </a:ext>
                  </a:extLst>
                </a:gridCol>
              </a:tblGrid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Amino Acid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DNA Codons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Encodings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87867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788707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STOP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TAA, TGA, TAG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0287707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GCn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842351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AAT, AAC; GAT, GAC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7275815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TGT, TGC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5279711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GAT, GAC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0634439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GAA, GAG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8201751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TTT, TTC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7916581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GGn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0844738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CAT, CAC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3147595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ATT, ATC, ATA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6184040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AAA, AAG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925783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49ECA32-02F4-E84B-B08A-2FEAEAC38965}"/>
              </a:ext>
            </a:extLst>
          </p:cNvPr>
          <p:cNvGraphicFramePr>
            <a:graphicFrameLocks noGrp="1"/>
          </p:cNvGraphicFramePr>
          <p:nvPr/>
        </p:nvGraphicFramePr>
        <p:xfrm>
          <a:off x="6235701" y="1388744"/>
          <a:ext cx="5778499" cy="487870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72124">
                  <a:extLst>
                    <a:ext uri="{9D8B030D-6E8A-4147-A177-3AD203B41FA5}">
                      <a16:colId xmlns:a16="http://schemas.microsoft.com/office/drawing/2014/main" val="784325700"/>
                    </a:ext>
                  </a:extLst>
                </a:gridCol>
                <a:gridCol w="2798275">
                  <a:extLst>
                    <a:ext uri="{9D8B030D-6E8A-4147-A177-3AD203B41FA5}">
                      <a16:colId xmlns:a16="http://schemas.microsoft.com/office/drawing/2014/main" val="3429079443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461888960"/>
                    </a:ext>
                  </a:extLst>
                </a:gridCol>
              </a:tblGrid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Amino Acid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DNA Codons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Encodings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587867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CTn; TTA, TTG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788707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ATG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0287707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AAT, AAC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842351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7275815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CAA, CAG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5279711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CGn; AGA, AGG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0634439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TCn; AGT, AGC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8201751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ACn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7916581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GTn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0844738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3147595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TAT, TAC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6184040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Z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CAA, CAG; GAA, GAG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925783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877E31-5659-0D42-9610-9B2E5E374311}"/>
              </a:ext>
            </a:extLst>
          </p:cNvPr>
          <p:cNvSpPr txBox="1"/>
          <p:nvPr/>
        </p:nvSpPr>
        <p:spPr>
          <a:xfrm>
            <a:off x="4455399" y="78859"/>
            <a:ext cx="755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Nearly universal to all life on earth (some species found with minor differences)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33503-26C1-5D4B-87EA-EB6294041A92}"/>
              </a:ext>
            </a:extLst>
          </p:cNvPr>
          <p:cNvSpPr txBox="1"/>
          <p:nvPr/>
        </p:nvSpPr>
        <p:spPr>
          <a:xfrm>
            <a:off x="2527300" y="6317476"/>
            <a:ext cx="6308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22 instructions: START, STOP, 20 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+2</a:t>
            </a:r>
            <a:r>
              <a:rPr lang="en-US" sz="2400" dirty="0"/>
              <a:t>) Amino Acids</a:t>
            </a:r>
          </a:p>
        </p:txBody>
      </p:sp>
    </p:spTree>
    <p:extLst>
      <p:ext uri="{BB962C8B-B14F-4D97-AF65-F5344CB8AC3E}">
        <p14:creationId xmlns:p14="http://schemas.microsoft.com/office/powerpoint/2010/main" val="3602549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5AA3-BA92-2846-90CC-89B6C397A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FAA6A-2E98-1148-9A6A-2A7AB0C10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are definitions in </a:t>
            </a:r>
            <a:r>
              <a:rPr lang="en-US" b="1" dirty="0"/>
              <a:t>computer science</a:t>
            </a:r>
            <a:r>
              <a:rPr lang="en-US" dirty="0"/>
              <a:t> different from definitions in </a:t>
            </a:r>
            <a:r>
              <a:rPr lang="en-US" b="1" dirty="0"/>
              <a:t>biology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EBBC1-AF86-4946-B4B6-0E353359A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72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36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EA36-6DE8-3648-8BF4-95985D42A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Laptop’s Instruction Set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AB4C4-F57D-6E40-AC0C-128700397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28D89-5CF6-4F4D-96F7-CE0E01435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28" b="74729"/>
          <a:stretch/>
        </p:blipFill>
        <p:spPr>
          <a:xfrm>
            <a:off x="533399" y="2093227"/>
            <a:ext cx="9118601" cy="329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6F5B32-0B54-1F49-991F-953D320F1211}"/>
              </a:ext>
            </a:extLst>
          </p:cNvPr>
          <p:cNvSpPr txBox="1"/>
          <p:nvPr/>
        </p:nvSpPr>
        <p:spPr>
          <a:xfrm>
            <a:off x="4064000" y="5792142"/>
            <a:ext cx="7147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1000s of x86 instructions (but that’s just the main CPU!)</a:t>
            </a:r>
          </a:p>
        </p:txBody>
      </p:sp>
    </p:spTree>
    <p:extLst>
      <p:ext uri="{BB962C8B-B14F-4D97-AF65-F5344CB8AC3E}">
        <p14:creationId xmlns:p14="http://schemas.microsoft.com/office/powerpoint/2010/main" val="3017171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4DB2-23FA-C548-A35E-BEB88217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Known “Life” on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32798-5397-3542-8E69-0EBD8D3A6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Carbon-based</a:t>
            </a:r>
          </a:p>
          <a:p>
            <a:pPr marL="0" indent="0">
              <a:buNone/>
            </a:pPr>
            <a:r>
              <a:rPr lang="en-US" dirty="0"/>
              <a:t>	Relatively abundant </a:t>
            </a:r>
          </a:p>
          <a:p>
            <a:pPr marL="0" indent="0">
              <a:buNone/>
            </a:pPr>
            <a:r>
              <a:rPr lang="en-US" dirty="0"/>
              <a:t>	Good at bonding</a:t>
            </a:r>
          </a:p>
          <a:p>
            <a:pPr marL="0" indent="0">
              <a:buNone/>
            </a:pPr>
            <a:r>
              <a:rPr lang="en-US" dirty="0"/>
              <a:t>Runs on the </a:t>
            </a:r>
            <a:r>
              <a:rPr lang="en-US" b="1" dirty="0"/>
              <a:t>same platform</a:t>
            </a:r>
          </a:p>
          <a:p>
            <a:pPr marL="0" indent="0">
              <a:buNone/>
            </a:pPr>
            <a:r>
              <a:rPr lang="en-US" b="1" dirty="0"/>
              <a:t>	Information stored in nucleotide sequences</a:t>
            </a:r>
          </a:p>
          <a:p>
            <a:pPr marL="0" indent="0">
              <a:buNone/>
            </a:pPr>
            <a:r>
              <a:rPr lang="en-US" b="1" dirty="0"/>
              <a:t>	Encoded the same way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</a:rPr>
              <a:t>Same mechanism for mapping nucleotides to proteins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069D6-06FA-1440-8232-0F811A62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6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515A2D8-0837-FF48-B082-80BCA2AB4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844" y="4060229"/>
            <a:ext cx="3820155" cy="23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9282F8-2899-E046-A4EC-5C0BBA129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Earth-Life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4AAC5-A388-3348-BABB-58A0DD658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96AEB-05BD-8743-9933-3529F3AEDA7D}"/>
              </a:ext>
            </a:extLst>
          </p:cNvPr>
          <p:cNvSpPr txBox="1"/>
          <p:nvPr/>
        </p:nvSpPr>
        <p:spPr>
          <a:xfrm>
            <a:off x="4024375" y="1290578"/>
            <a:ext cx="4143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(aka, “The Central Dogma of Biology”)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228BED-4A21-3C49-A9FB-87DD671417F1}"/>
              </a:ext>
            </a:extLst>
          </p:cNvPr>
          <p:cNvSpPr/>
          <p:nvPr/>
        </p:nvSpPr>
        <p:spPr>
          <a:xfrm>
            <a:off x="1266092" y="2872154"/>
            <a:ext cx="2074985" cy="10081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DNA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67FB32-1A7F-BC45-AD12-F832F15ED6BB}"/>
              </a:ext>
            </a:extLst>
          </p:cNvPr>
          <p:cNvSpPr/>
          <p:nvPr/>
        </p:nvSpPr>
        <p:spPr>
          <a:xfrm>
            <a:off x="5058507" y="2872154"/>
            <a:ext cx="2074985" cy="100818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RNA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50C962-D6E3-BA4B-8ACC-142C508E79E3}"/>
              </a:ext>
            </a:extLst>
          </p:cNvPr>
          <p:cNvSpPr/>
          <p:nvPr/>
        </p:nvSpPr>
        <p:spPr>
          <a:xfrm>
            <a:off x="8944707" y="2872154"/>
            <a:ext cx="2074985" cy="10081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Proteins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09B3920-D7E6-5648-9F73-F483456D77CC}"/>
              </a:ext>
            </a:extLst>
          </p:cNvPr>
          <p:cNvSpPr/>
          <p:nvPr/>
        </p:nvSpPr>
        <p:spPr>
          <a:xfrm>
            <a:off x="3513992" y="3113388"/>
            <a:ext cx="1371600" cy="433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4F8394A-5F99-3A48-99FA-3134432FB9DA}"/>
              </a:ext>
            </a:extLst>
          </p:cNvPr>
          <p:cNvSpPr/>
          <p:nvPr/>
        </p:nvSpPr>
        <p:spPr>
          <a:xfrm>
            <a:off x="7306406" y="3077021"/>
            <a:ext cx="1537921" cy="433754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16D254-D205-C54A-97A6-B2262BFF127C}"/>
              </a:ext>
            </a:extLst>
          </p:cNvPr>
          <p:cNvSpPr txBox="1"/>
          <p:nvPr/>
        </p:nvSpPr>
        <p:spPr>
          <a:xfrm>
            <a:off x="3303885" y="2410489"/>
            <a:ext cx="1698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“transcribe”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62F195-2E94-F740-B8DF-C5A165D87D84}"/>
              </a:ext>
            </a:extLst>
          </p:cNvPr>
          <p:cNvSpPr txBox="1"/>
          <p:nvPr/>
        </p:nvSpPr>
        <p:spPr>
          <a:xfrm>
            <a:off x="7396161" y="2394301"/>
            <a:ext cx="1537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“translate”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1FD7AE-3777-7346-BA9B-9320E11C22D3}"/>
              </a:ext>
            </a:extLst>
          </p:cNvPr>
          <p:cNvSpPr txBox="1"/>
          <p:nvPr/>
        </p:nvSpPr>
        <p:spPr>
          <a:xfrm>
            <a:off x="7336934" y="3540370"/>
            <a:ext cx="169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Ribosome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0B895-67D2-854C-9A8F-58CC0FA4EF9A}"/>
              </a:ext>
            </a:extLst>
          </p:cNvPr>
          <p:cNvSpPr txBox="1"/>
          <p:nvPr/>
        </p:nvSpPr>
        <p:spPr>
          <a:xfrm>
            <a:off x="6846276" y="6492875"/>
            <a:ext cx="521677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Image: https://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/wiki/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Transfer_RNA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#/media/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File:Peptide_syn.svg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ABB3CB-5A5D-0E42-8587-A026BCBCF980}"/>
              </a:ext>
            </a:extLst>
          </p:cNvPr>
          <p:cNvGrpSpPr/>
          <p:nvPr/>
        </p:nvGrpSpPr>
        <p:grpSpPr>
          <a:xfrm>
            <a:off x="1495121" y="4304473"/>
            <a:ext cx="5058507" cy="2260450"/>
            <a:chOff x="1495121" y="4304473"/>
            <a:chExt cx="5058507" cy="2260450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B6C9CB32-70E4-9244-A3A2-68DE581905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75" r="1018" b="14834"/>
            <a:stretch/>
          </p:blipFill>
          <p:spPr bwMode="auto">
            <a:xfrm>
              <a:off x="1495121" y="4304473"/>
              <a:ext cx="5058507" cy="2165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ADDB1FE-BE42-F14F-86E7-E5F7B9D17D74}"/>
                </a:ext>
              </a:extLst>
            </p:cNvPr>
            <p:cNvSpPr/>
            <p:nvPr/>
          </p:nvSpPr>
          <p:spPr>
            <a:xfrm>
              <a:off x="5181600" y="6084277"/>
              <a:ext cx="1172308" cy="480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390C9C2-75E7-C04D-BABA-9EFD4A6E9CA6}"/>
              </a:ext>
            </a:extLst>
          </p:cNvPr>
          <p:cNvSpPr txBox="1"/>
          <p:nvPr/>
        </p:nvSpPr>
        <p:spPr>
          <a:xfrm>
            <a:off x="533401" y="6481855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Image: https://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commons.wikimedia.org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/wiki/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File:Process_of_transcription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_(13080846733).jpg</a:t>
            </a:r>
          </a:p>
        </p:txBody>
      </p:sp>
      <p:sp>
        <p:nvSpPr>
          <p:cNvPr id="19" name="Curved Right Arrow 18">
            <a:extLst>
              <a:ext uri="{FF2B5EF4-FFF2-40B4-BE49-F238E27FC236}">
                <a16:creationId xmlns:a16="http://schemas.microsoft.com/office/drawing/2014/main" id="{ABC861BB-4118-9344-96EA-BC0CE9923B98}"/>
              </a:ext>
            </a:extLst>
          </p:cNvPr>
          <p:cNvSpPr/>
          <p:nvPr/>
        </p:nvSpPr>
        <p:spPr>
          <a:xfrm rot="16200000" flipV="1">
            <a:off x="3932705" y="3006685"/>
            <a:ext cx="383365" cy="1461354"/>
          </a:xfrm>
          <a:prstGeom prst="curvedRightArrow">
            <a:avLst>
              <a:gd name="adj1" fmla="val 38089"/>
              <a:gd name="adj2" fmla="val 96521"/>
              <a:gd name="adj3" fmla="val 49464"/>
            </a:avLst>
          </a:prstGeom>
          <a:solidFill>
            <a:schemeClr val="accent3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F31D5-DAA5-2444-8089-022B02A46907}"/>
              </a:ext>
            </a:extLst>
          </p:cNvPr>
          <p:cNvSpPr txBox="1"/>
          <p:nvPr/>
        </p:nvSpPr>
        <p:spPr>
          <a:xfrm>
            <a:off x="2972982" y="3908667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Reverse Transcriptase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958241-F240-D24A-B1B2-88DF3E1A310E}"/>
              </a:ext>
            </a:extLst>
          </p:cNvPr>
          <p:cNvSpPr txBox="1"/>
          <p:nvPr/>
        </p:nvSpPr>
        <p:spPr>
          <a:xfrm>
            <a:off x="3367084" y="2772437"/>
            <a:ext cx="172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 Polymerase</a:t>
            </a:r>
          </a:p>
        </p:txBody>
      </p:sp>
    </p:spTree>
    <p:extLst>
      <p:ext uri="{BB962C8B-B14F-4D97-AF65-F5344CB8AC3E}">
        <p14:creationId xmlns:p14="http://schemas.microsoft.com/office/powerpoint/2010/main" val="111564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4DB2-23FA-C548-A35E-BEB88217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Known “Life” on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32798-5397-3542-8E69-0EBD8D3A6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Carbon-based</a:t>
            </a:r>
          </a:p>
          <a:p>
            <a:pPr marL="0" indent="0">
              <a:buNone/>
            </a:pPr>
            <a:r>
              <a:rPr lang="en-US" dirty="0"/>
              <a:t>	Relatively abundant </a:t>
            </a:r>
          </a:p>
          <a:p>
            <a:pPr marL="0" indent="0">
              <a:buNone/>
            </a:pPr>
            <a:r>
              <a:rPr lang="en-US" dirty="0"/>
              <a:t>	Good at bonding</a:t>
            </a:r>
          </a:p>
          <a:p>
            <a:pPr marL="0" indent="0">
              <a:buNone/>
            </a:pPr>
            <a:r>
              <a:rPr lang="en-US" dirty="0"/>
              <a:t>Runs on the </a:t>
            </a:r>
            <a:r>
              <a:rPr lang="en-US" b="1" dirty="0"/>
              <a:t>same platform</a:t>
            </a:r>
          </a:p>
          <a:p>
            <a:pPr marL="0" indent="0">
              <a:buNone/>
            </a:pPr>
            <a:r>
              <a:rPr lang="en-US" b="1" dirty="0"/>
              <a:t>	Information stored in nucleotide sequences</a:t>
            </a:r>
          </a:p>
          <a:p>
            <a:pPr marL="0" indent="0">
              <a:buNone/>
            </a:pPr>
            <a:r>
              <a:rPr lang="en-US" b="1" dirty="0"/>
              <a:t>	Encoded the same way</a:t>
            </a:r>
          </a:p>
          <a:p>
            <a:pPr marL="0" indent="0">
              <a:buNone/>
            </a:pPr>
            <a:r>
              <a:rPr lang="en-US" dirty="0"/>
              <a:t>	Same mechanism for mapping nucleotides to proteins</a:t>
            </a:r>
          </a:p>
          <a:p>
            <a:pPr marL="0" indent="0">
              <a:buNone/>
            </a:pPr>
            <a:r>
              <a:rPr lang="en-US" dirty="0"/>
              <a:t>	Same physics determines function of protein</a:t>
            </a:r>
          </a:p>
          <a:p>
            <a:pPr marL="0" indent="0">
              <a:buNone/>
            </a:pPr>
            <a:r>
              <a:rPr lang="en-US" dirty="0"/>
              <a:t>	Same process for information-replication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2060"/>
                </a:solidFill>
              </a:rPr>
              <a:t>Same process for evolutionary improvement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069D6-06FA-1440-8232-0F811A62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7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227C2-32A6-E74F-B48C-37A0B682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Physics and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E30D7-7087-994A-BFED-A505A8C61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A70A7B1-FD4B-0149-BFA2-C68255CD0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8" y="3501660"/>
            <a:ext cx="3820155" cy="23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E617078-9D9A-5A43-813F-718630252EAF}"/>
              </a:ext>
            </a:extLst>
          </p:cNvPr>
          <p:cNvSpPr txBox="1">
            <a:spLocks/>
          </p:cNvSpPr>
          <p:nvPr/>
        </p:nvSpPr>
        <p:spPr>
          <a:xfrm>
            <a:off x="1764324" y="57977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859B05-39F8-4941-A3FC-020097ED1326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532FC2-A6DA-2146-ABB0-7CC8E9E94C93}"/>
              </a:ext>
            </a:extLst>
          </p:cNvPr>
          <p:cNvSpPr/>
          <p:nvPr/>
        </p:nvSpPr>
        <p:spPr>
          <a:xfrm>
            <a:off x="2098431" y="2313585"/>
            <a:ext cx="2074985" cy="10081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Proteins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37DC475-E2F7-8044-9B7D-8AC9BFC9F19E}"/>
              </a:ext>
            </a:extLst>
          </p:cNvPr>
          <p:cNvSpPr/>
          <p:nvPr/>
        </p:nvSpPr>
        <p:spPr>
          <a:xfrm>
            <a:off x="460130" y="2518452"/>
            <a:ext cx="1537921" cy="433754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BD81A-551A-9F48-93D1-50BDA20F7912}"/>
              </a:ext>
            </a:extLst>
          </p:cNvPr>
          <p:cNvSpPr txBox="1"/>
          <p:nvPr/>
        </p:nvSpPr>
        <p:spPr>
          <a:xfrm>
            <a:off x="549885" y="1835732"/>
            <a:ext cx="1537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“translate”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51795C-BFC1-C940-9250-9DFF9567EB55}"/>
              </a:ext>
            </a:extLst>
          </p:cNvPr>
          <p:cNvSpPr txBox="1"/>
          <p:nvPr/>
        </p:nvSpPr>
        <p:spPr>
          <a:xfrm>
            <a:off x="490658" y="2981801"/>
            <a:ext cx="169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Ribosome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FFCFC9-2864-C24E-A49F-6AD80BAC1C4E}"/>
              </a:ext>
            </a:extLst>
          </p:cNvPr>
          <p:cNvSpPr txBox="1"/>
          <p:nvPr/>
        </p:nvSpPr>
        <p:spPr>
          <a:xfrm>
            <a:off x="0" y="5934306"/>
            <a:ext cx="521677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Image: https://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/wiki/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Transfer_RNA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#/media/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File:Peptide_syn.svg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9CE983-3BF1-0643-B14A-0EF74AAEA65D}"/>
                  </a:ext>
                </a:extLst>
              </p:cNvPr>
              <p:cNvSpPr txBox="1"/>
              <p:nvPr/>
            </p:nvSpPr>
            <p:spPr>
              <a:xfrm flipH="1">
                <a:off x="5040923" y="2066564"/>
                <a:ext cx="6916614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Protein:</a:t>
                </a:r>
                <a:r>
                  <a:rPr lang="en-US" sz="2400" dirty="0"/>
                  <a:t> linear chain of amino acid residues </a:t>
                </a:r>
              </a:p>
              <a:p>
                <a:r>
                  <a:rPr lang="en-US" sz="2400" dirty="0"/>
                  <a:t>Length from 20-several thousand</a:t>
                </a:r>
              </a:p>
              <a:p>
                <a:r>
                  <a:rPr lang="en-US" sz="2400" dirty="0"/>
                  <a:t>	Insulin: 51 </a:t>
                </a:r>
              </a:p>
              <a:p>
                <a:r>
                  <a:rPr lang="en-US" sz="2400" dirty="0"/>
                  <a:t>	Titin: 34,350 </a:t>
                </a:r>
              </a:p>
              <a:p>
                <a:r>
                  <a:rPr lang="en-US" sz="2400" dirty="0"/>
                  <a:t>Bacterium cell: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/>
                  <a:t>2M proteins </a:t>
                </a:r>
              </a:p>
              <a:p>
                <a:r>
                  <a:rPr lang="en-US" sz="2400" dirty="0"/>
                  <a:t>Human cell: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/>
                  <a:t>1-3B proteins</a:t>
                </a:r>
              </a:p>
              <a:p>
                <a:r>
                  <a:rPr lang="en-US" sz="2400" dirty="0"/>
                  <a:t>	Genome encodes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dirty="0"/>
                  <a:t>20,000 different ones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9CE983-3BF1-0643-B14A-0EF74AAEA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40923" y="2066564"/>
                <a:ext cx="6916614" cy="3046988"/>
              </a:xfrm>
              <a:prstGeom prst="rect">
                <a:avLst/>
              </a:prstGeom>
              <a:blipFill>
                <a:blip r:embed="rId3"/>
                <a:stretch>
                  <a:fillRect l="-1282" t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5C12235-8ACC-EE48-A5BB-700009792F72}"/>
              </a:ext>
            </a:extLst>
          </p:cNvPr>
          <p:cNvSpPr txBox="1"/>
          <p:nvPr/>
        </p:nvSpPr>
        <p:spPr>
          <a:xfrm>
            <a:off x="5423132" y="5010976"/>
            <a:ext cx="5708294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Shape of a protein </a:t>
            </a:r>
            <a:r>
              <a:rPr lang="en-US" dirty="0"/>
              <a:t>determined by physics</a:t>
            </a:r>
          </a:p>
          <a:p>
            <a:r>
              <a:rPr lang="en-US" dirty="0"/>
              <a:t>	atoms have charges that attract/repel each other</a:t>
            </a:r>
          </a:p>
          <a:p>
            <a:r>
              <a:rPr lang="en-US" b="1" dirty="0"/>
              <a:t>Function </a:t>
            </a:r>
            <a:r>
              <a:rPr lang="en-US" dirty="0"/>
              <a:t>of a protein determined by its shape</a:t>
            </a:r>
          </a:p>
        </p:txBody>
      </p:sp>
    </p:spTree>
    <p:extLst>
      <p:ext uri="{BB962C8B-B14F-4D97-AF65-F5344CB8AC3E}">
        <p14:creationId xmlns:p14="http://schemas.microsoft.com/office/powerpoint/2010/main" val="9547056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F4F6D9-6762-9142-9ACF-6248DDFBC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3" r="1891" b="4513"/>
          <a:stretch/>
        </p:blipFill>
        <p:spPr>
          <a:xfrm>
            <a:off x="304249" y="471488"/>
            <a:ext cx="8760541" cy="4665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C889B-7F9A-5748-8882-56FE38C7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C859B05-39F8-4941-A3FC-020097ED1326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54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B23EEC4-C56C-2348-8618-AF4168FD51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5" t="7082" r="2639" b="2"/>
          <a:stretch/>
        </p:blipFill>
        <p:spPr>
          <a:xfrm>
            <a:off x="5143499" y="2280790"/>
            <a:ext cx="6934201" cy="444068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24EC96-554E-834C-9A48-9B818597F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9645" y="345627"/>
            <a:ext cx="2743200" cy="1752804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Protein Shape</a:t>
            </a:r>
          </a:p>
        </p:txBody>
      </p:sp>
    </p:spTree>
    <p:extLst>
      <p:ext uri="{BB962C8B-B14F-4D97-AF65-F5344CB8AC3E}">
        <p14:creationId xmlns:p14="http://schemas.microsoft.com/office/powerpoint/2010/main" val="40239250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4DB2-23FA-C548-A35E-BEB88217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Known “Life” on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32798-5397-3542-8E69-0EBD8D3A6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Carbon-based</a:t>
            </a:r>
          </a:p>
          <a:p>
            <a:pPr marL="0" indent="0">
              <a:buNone/>
            </a:pPr>
            <a:r>
              <a:rPr lang="en-US" dirty="0"/>
              <a:t>	Relatively abundant </a:t>
            </a:r>
          </a:p>
          <a:p>
            <a:pPr marL="0" indent="0">
              <a:buNone/>
            </a:pPr>
            <a:r>
              <a:rPr lang="en-US" dirty="0"/>
              <a:t>	Good at bonding</a:t>
            </a:r>
          </a:p>
          <a:p>
            <a:pPr marL="0" indent="0">
              <a:buNone/>
            </a:pPr>
            <a:r>
              <a:rPr lang="en-US" dirty="0"/>
              <a:t>Runs on the </a:t>
            </a:r>
            <a:r>
              <a:rPr lang="en-US" b="1" dirty="0"/>
              <a:t>same platform</a:t>
            </a:r>
          </a:p>
          <a:p>
            <a:pPr marL="0" indent="0">
              <a:buNone/>
            </a:pPr>
            <a:r>
              <a:rPr lang="en-US" b="1" dirty="0"/>
              <a:t>	Information stored in nucleotide sequences</a:t>
            </a:r>
          </a:p>
          <a:p>
            <a:pPr marL="0" indent="0">
              <a:buNone/>
            </a:pPr>
            <a:r>
              <a:rPr lang="en-US" b="1" dirty="0"/>
              <a:t>	Encoded the same way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Same mechanism for mapping nucleotides to proteins</a:t>
            </a:r>
          </a:p>
          <a:p>
            <a:pPr marL="0" indent="0">
              <a:buNone/>
            </a:pPr>
            <a:r>
              <a:rPr lang="en-US" b="1" dirty="0"/>
              <a:t>	Same physics determines function of protein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Same process for information-replication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2060"/>
                </a:solidFill>
              </a:rPr>
              <a:t>Same process for evolutionary improvement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069D6-06FA-1440-8232-0F811A62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16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909D7-17A5-B240-9373-0E66EB6B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0" y="365125"/>
            <a:ext cx="4546600" cy="2263775"/>
          </a:xfrm>
        </p:spPr>
        <p:txBody>
          <a:bodyPr/>
          <a:lstStyle/>
          <a:p>
            <a:r>
              <a:rPr lang="en-US" dirty="0"/>
              <a:t>Evolution by Natural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1E928-A3E6-E942-A65D-2F3D9D6D7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6184BE34-2E72-2642-B478-594997F44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98" r="235" b="19120"/>
          <a:stretch/>
        </p:blipFill>
        <p:spPr bwMode="auto">
          <a:xfrm>
            <a:off x="292100" y="422275"/>
            <a:ext cx="6096000" cy="789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C7CB59-8C4B-F446-A65B-EA60B2D66F33}"/>
              </a:ext>
            </a:extLst>
          </p:cNvPr>
          <p:cNvSpPr txBox="1"/>
          <p:nvPr/>
        </p:nvSpPr>
        <p:spPr>
          <a:xfrm>
            <a:off x="6627756" y="4745256"/>
            <a:ext cx="5112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Charles Darwin’s Notebook, 1837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C14F5-3A1F-5842-9FD0-FB37776B5D9A}"/>
              </a:ext>
            </a:extLst>
          </p:cNvPr>
          <p:cNvSpPr txBox="1"/>
          <p:nvPr/>
        </p:nvSpPr>
        <p:spPr>
          <a:xfrm>
            <a:off x="6627756" y="594463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darwin-online.org.uk</a:t>
            </a:r>
            <a:r>
              <a:rPr lang="en-US" sz="1200" dirty="0"/>
              <a:t>/content/</a:t>
            </a:r>
            <a:r>
              <a:rPr lang="en-US" sz="1200" dirty="0" err="1"/>
              <a:t>frameset?itemID</a:t>
            </a:r>
            <a:r>
              <a:rPr lang="en-US" sz="1200" dirty="0"/>
              <a:t>=CUL-DAR121.-&amp;</a:t>
            </a:r>
            <a:r>
              <a:rPr lang="en-US" sz="1200" dirty="0" err="1"/>
              <a:t>pageseq</a:t>
            </a:r>
            <a:r>
              <a:rPr lang="en-US" sz="1200" dirty="0"/>
              <a:t>=38</a:t>
            </a:r>
          </a:p>
        </p:txBody>
      </p:sp>
    </p:spTree>
    <p:extLst>
      <p:ext uri="{BB962C8B-B14F-4D97-AF65-F5344CB8AC3E}">
        <p14:creationId xmlns:p14="http://schemas.microsoft.com/office/powerpoint/2010/main" val="33048365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igure 1">
            <a:extLst>
              <a:ext uri="{FF2B5EF4-FFF2-40B4-BE49-F238E27FC236}">
                <a16:creationId xmlns:a16="http://schemas.microsoft.com/office/drawing/2014/main" id="{41384FAB-CFF7-FA4F-ABB8-F24911E90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650" y="0"/>
            <a:ext cx="5721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>
            <a:extLst>
              <a:ext uri="{FF2B5EF4-FFF2-40B4-BE49-F238E27FC236}">
                <a16:creationId xmlns:a16="http://schemas.microsoft.com/office/drawing/2014/main" id="{6184BE34-2E72-2642-B478-594997F44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98" r="235" b="19120"/>
          <a:stretch/>
        </p:blipFill>
        <p:spPr bwMode="auto">
          <a:xfrm>
            <a:off x="292100" y="422275"/>
            <a:ext cx="6096000" cy="789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45E350-1672-7A49-BF01-6F3C4A70C284}"/>
              </a:ext>
            </a:extLst>
          </p:cNvPr>
          <p:cNvSpPr txBox="1"/>
          <p:nvPr/>
        </p:nvSpPr>
        <p:spPr>
          <a:xfrm>
            <a:off x="3435350" y="6033184"/>
            <a:ext cx="50927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Laura Hug et al., </a:t>
            </a:r>
            <a:r>
              <a:rPr lang="en-US" b="1" dirty="0"/>
              <a:t>A new view of the tree of life</a:t>
            </a:r>
            <a:r>
              <a:rPr lang="en-US" dirty="0"/>
              <a:t>, 2016</a:t>
            </a:r>
          </a:p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/articles/nmicrobiol201648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1778A1-42AF-F843-A26A-45080BCCA7B6}"/>
              </a:ext>
            </a:extLst>
          </p:cNvPr>
          <p:cNvSpPr txBox="1"/>
          <p:nvPr/>
        </p:nvSpPr>
        <p:spPr>
          <a:xfrm>
            <a:off x="0" y="2143"/>
            <a:ext cx="444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idea based on Phillip </a:t>
            </a:r>
            <a:r>
              <a:rPr lang="en-US" dirty="0" err="1"/>
              <a:t>Compeau’s</a:t>
            </a:r>
            <a:r>
              <a:rPr lang="en-US" dirty="0"/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20404441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igure 1">
            <a:extLst>
              <a:ext uri="{FF2B5EF4-FFF2-40B4-BE49-F238E27FC236}">
                <a16:creationId xmlns:a16="http://schemas.microsoft.com/office/drawing/2014/main" id="{41384FAB-CFF7-FA4F-ABB8-F24911E90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650" y="0"/>
            <a:ext cx="5721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45E350-1672-7A49-BF01-6F3C4A70C284}"/>
              </a:ext>
            </a:extLst>
          </p:cNvPr>
          <p:cNvSpPr txBox="1"/>
          <p:nvPr/>
        </p:nvSpPr>
        <p:spPr>
          <a:xfrm>
            <a:off x="3435350" y="6033184"/>
            <a:ext cx="50927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Laura Hug et al., </a:t>
            </a:r>
            <a:r>
              <a:rPr lang="en-US" b="1" dirty="0"/>
              <a:t>A new view of the tree of life</a:t>
            </a:r>
            <a:r>
              <a:rPr lang="en-US" dirty="0"/>
              <a:t>, 2016</a:t>
            </a:r>
          </a:p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/articles/nmicrobiol201648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9A521B7-46AE-034F-8259-2F16029904D6}"/>
              </a:ext>
            </a:extLst>
          </p:cNvPr>
          <p:cNvSpPr/>
          <p:nvPr/>
        </p:nvSpPr>
        <p:spPr>
          <a:xfrm>
            <a:off x="8921262" y="2168769"/>
            <a:ext cx="211015" cy="222739"/>
          </a:xfrm>
          <a:prstGeom prst="ellipse">
            <a:avLst/>
          </a:prstGeom>
          <a:noFill/>
          <a:ln w="444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11F0A0-2DCD-DC46-A5E1-536C1DD7446B}"/>
              </a:ext>
            </a:extLst>
          </p:cNvPr>
          <p:cNvSpPr txBox="1"/>
          <p:nvPr/>
        </p:nvSpPr>
        <p:spPr>
          <a:xfrm>
            <a:off x="2661139" y="1066800"/>
            <a:ext cx="2807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 Billion years ago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F5892B-9FE6-154D-B3CD-F09B57296576}"/>
              </a:ext>
            </a:extLst>
          </p:cNvPr>
          <p:cNvCxnSpPr>
            <a:stCxn id="3" idx="3"/>
            <a:endCxn id="2" idx="2"/>
          </p:cNvCxnSpPr>
          <p:nvPr/>
        </p:nvCxnSpPr>
        <p:spPr>
          <a:xfrm>
            <a:off x="5468189" y="1328410"/>
            <a:ext cx="3453073" cy="951729"/>
          </a:xfrm>
          <a:prstGeom prst="straightConnector1">
            <a:avLst/>
          </a:prstGeom>
          <a:ln w="158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29F7DCF-8B0C-1B45-AF49-46E019501A6D}"/>
              </a:ext>
            </a:extLst>
          </p:cNvPr>
          <p:cNvSpPr/>
          <p:nvPr/>
        </p:nvSpPr>
        <p:spPr>
          <a:xfrm>
            <a:off x="9812216" y="4044461"/>
            <a:ext cx="211015" cy="222739"/>
          </a:xfrm>
          <a:prstGeom prst="ellipse">
            <a:avLst/>
          </a:prstGeom>
          <a:noFill/>
          <a:ln w="444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512689-8173-B24A-AF43-A52B7958297B}"/>
              </a:ext>
            </a:extLst>
          </p:cNvPr>
          <p:cNvSpPr txBox="1"/>
          <p:nvPr/>
        </p:nvSpPr>
        <p:spPr>
          <a:xfrm>
            <a:off x="3162370" y="3608549"/>
            <a:ext cx="2807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 Billion years ago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8F9C5E-7D67-FB4B-B615-66AE99F90569}"/>
              </a:ext>
            </a:extLst>
          </p:cNvPr>
          <p:cNvCxnSpPr>
            <a:cxnSpLocks/>
            <a:stCxn id="12" idx="3"/>
            <a:endCxn id="11" idx="2"/>
          </p:cNvCxnSpPr>
          <p:nvPr/>
        </p:nvCxnSpPr>
        <p:spPr>
          <a:xfrm>
            <a:off x="5969420" y="3870159"/>
            <a:ext cx="3842796" cy="285672"/>
          </a:xfrm>
          <a:prstGeom prst="straightConnector1">
            <a:avLst/>
          </a:prstGeom>
          <a:ln w="158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614ADFD-67C3-FA43-BE8A-B9FBD55F882C}"/>
              </a:ext>
            </a:extLst>
          </p:cNvPr>
          <p:cNvSpPr/>
          <p:nvPr/>
        </p:nvSpPr>
        <p:spPr>
          <a:xfrm>
            <a:off x="11383104" y="5953771"/>
            <a:ext cx="211015" cy="222739"/>
          </a:xfrm>
          <a:prstGeom prst="ellipse">
            <a:avLst/>
          </a:prstGeom>
          <a:noFill/>
          <a:ln w="444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2C027-2D1C-CA4C-BF2E-2851913DDB8D}"/>
              </a:ext>
            </a:extLst>
          </p:cNvPr>
          <p:cNvSpPr txBox="1"/>
          <p:nvPr/>
        </p:nvSpPr>
        <p:spPr>
          <a:xfrm>
            <a:off x="2447262" y="4856558"/>
            <a:ext cx="44744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1.3 Billion years ago</a:t>
            </a:r>
          </a:p>
          <a:p>
            <a:pPr algn="r"/>
            <a:r>
              <a:rPr lang="en-US" sz="2800" dirty="0" err="1"/>
              <a:t>Opisthokonta</a:t>
            </a:r>
            <a:r>
              <a:rPr lang="en-US" sz="2800" dirty="0"/>
              <a:t> (fungi, animals)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92A0E7-DAAB-1B4D-ABCE-5ED9542E6C11}"/>
              </a:ext>
            </a:extLst>
          </p:cNvPr>
          <p:cNvCxnSpPr>
            <a:cxnSpLocks/>
          </p:cNvCxnSpPr>
          <p:nvPr/>
        </p:nvCxnSpPr>
        <p:spPr>
          <a:xfrm>
            <a:off x="7005534" y="5308395"/>
            <a:ext cx="4377570" cy="764276"/>
          </a:xfrm>
          <a:prstGeom prst="straightConnector1">
            <a:avLst/>
          </a:prstGeom>
          <a:ln w="158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05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5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ECE1C-C157-874C-9479-A53B544B1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859B05-39F8-4941-A3FC-020097ED13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710AD-0955-1C4B-9EE9-112A25A3A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68" r="3031"/>
          <a:stretch/>
        </p:blipFill>
        <p:spPr>
          <a:xfrm>
            <a:off x="235057" y="854074"/>
            <a:ext cx="11721885" cy="399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54386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A8E0-DC04-204A-826E-4A6819D6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Life </a:t>
            </a:r>
            <a:r>
              <a:rPr lang="en-US" i="1" dirty="0"/>
              <a:t>Digital</a:t>
            </a:r>
            <a:r>
              <a:rPr lang="en-US" dirty="0"/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78905-AC36-D74F-8405-2FEBD5BF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393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E3465-C8D0-1D4F-9E10-CC0FC50C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0D99B-2731-FE44-BB7C-C8D53D85F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Everyone in the class should:</a:t>
            </a:r>
          </a:p>
          <a:p>
            <a:pPr lvl="1"/>
            <a:r>
              <a:rPr lang="en-US" dirty="0"/>
              <a:t>	- </a:t>
            </a:r>
            <a:r>
              <a:rPr lang="en-US" b="0" dirty="0"/>
              <a:t>Complete Registration Survey</a:t>
            </a:r>
          </a:p>
          <a:p>
            <a:pPr lvl="1"/>
            <a:r>
              <a:rPr lang="en-US" b="0" dirty="0"/>
              <a:t>	- Join Slack</a:t>
            </a:r>
          </a:p>
          <a:p>
            <a:pPr lvl="1"/>
            <a:r>
              <a:rPr lang="en-US" b="0" dirty="0"/>
              <a:t>	- Join </a:t>
            </a:r>
            <a:r>
              <a:rPr lang="en-US" b="0" dirty="0" err="1"/>
              <a:t>Github</a:t>
            </a:r>
            <a:r>
              <a:rPr lang="en-US" b="0" dirty="0"/>
              <a:t> (you’ll get invitation from me after 			registration survey)</a:t>
            </a:r>
          </a:p>
          <a:p>
            <a:r>
              <a:rPr lang="en-US" b="0" dirty="0"/>
              <a:t>Readings for Week 1: on course site</a:t>
            </a:r>
          </a:p>
          <a:p>
            <a:r>
              <a:rPr lang="en-US" dirty="0"/>
              <a:t>Next week (and Project 1): Genome Assembly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C567A-A107-7341-B5FB-A415BF34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06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BDDF-DA7F-A444-B712-05A8181EA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Koshland’s</a:t>
            </a:r>
            <a:r>
              <a:rPr lang="en-US" dirty="0"/>
              <a:t>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E73A8-27DB-FE4B-BD73-F0B4E2FB5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859B05-39F8-4941-A3FC-020097ED13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 descr="Sad Starry Eyed GIF by Muffin &amp; Nuts">
            <a:extLst>
              <a:ext uri="{FF2B5EF4-FFF2-40B4-BE49-F238E27FC236}">
                <a16:creationId xmlns:a16="http://schemas.microsoft.com/office/drawing/2014/main" id="{2B991C8B-BACC-284E-9567-C34216C07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100" y="2238375"/>
            <a:ext cx="33782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18DA3B-CCED-3843-92E9-01DB9DD9CE74}"/>
              </a:ext>
            </a:extLst>
          </p:cNvPr>
          <p:cNvSpPr txBox="1"/>
          <p:nvPr/>
        </p:nvSpPr>
        <p:spPr>
          <a:xfrm>
            <a:off x="685800" y="2616200"/>
            <a:ext cx="7226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“If I were forced to rush in where angels fear to tread, I would offer “a living organism is an organized unit, which can carry out metabolic reactions, defend itself against injury, respond to stimuli, and has the capacity to be at least a partner in reproduction.”</a:t>
            </a:r>
          </a:p>
        </p:txBody>
      </p:sp>
    </p:spTree>
    <p:extLst>
      <p:ext uri="{BB962C8B-B14F-4D97-AF65-F5344CB8AC3E}">
        <p14:creationId xmlns:p14="http://schemas.microsoft.com/office/powerpoint/2010/main" val="2619360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F3C3-5D02-AF48-AACC-EE5149DAC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Koshland’s</a:t>
            </a:r>
            <a:r>
              <a:rPr lang="en-US" dirty="0"/>
              <a:t> Seven Pillars (Necessary for Life)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AB2F1-4575-7C42-BA8D-C5F17A3CF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b="1" dirty="0"/>
              <a:t>Program</a:t>
            </a:r>
            <a:r>
              <a:rPr lang="en-US" dirty="0"/>
              <a:t>: an organized plan</a:t>
            </a:r>
          </a:p>
          <a:p>
            <a:pPr marL="742950" indent="-742950">
              <a:buFont typeface="+mj-lt"/>
              <a:buAutoNum type="arabicPeriod"/>
            </a:pPr>
            <a:r>
              <a:rPr lang="en-US" b="1" dirty="0"/>
              <a:t>Improvisation</a:t>
            </a:r>
            <a:r>
              <a:rPr lang="en-US" dirty="0"/>
              <a:t>: some way to change its program</a:t>
            </a:r>
            <a:endParaRPr lang="en-US" b="1" dirty="0"/>
          </a:p>
          <a:p>
            <a:pPr marL="742950" indent="-742950">
              <a:buFont typeface="+mj-lt"/>
              <a:buAutoNum type="arabicPeriod"/>
            </a:pPr>
            <a:r>
              <a:rPr lang="en-US" b="1" dirty="0"/>
              <a:t>Compartmentalization</a:t>
            </a:r>
            <a:r>
              <a:rPr lang="en-US" dirty="0"/>
              <a:t>: “confined to limited volume, surrounded by a surface”</a:t>
            </a:r>
          </a:p>
          <a:p>
            <a:pPr marL="742950" indent="-742950">
              <a:buFont typeface="+mj-lt"/>
              <a:buAutoNum type="arabicPeriod"/>
            </a:pPr>
            <a:r>
              <a:rPr lang="en-US" b="1" dirty="0"/>
              <a:t>Energy</a:t>
            </a:r>
            <a:r>
              <a:rPr lang="en-US" dirty="0"/>
              <a:t>: metabolizing system</a:t>
            </a:r>
          </a:p>
          <a:p>
            <a:pPr marL="742950" indent="-742950">
              <a:buFont typeface="+mj-lt"/>
              <a:buAutoNum type="arabicPeriod"/>
            </a:pPr>
            <a:r>
              <a:rPr lang="en-US" b="1" dirty="0"/>
              <a:t>Regeneration: </a:t>
            </a:r>
            <a:r>
              <a:rPr lang="en-US" dirty="0"/>
              <a:t>way to replace lost resources</a:t>
            </a:r>
          </a:p>
          <a:p>
            <a:pPr marL="742950" indent="-742950">
              <a:buFont typeface="+mj-lt"/>
              <a:buAutoNum type="arabicPeriod"/>
            </a:pPr>
            <a:r>
              <a:rPr lang="en-US" b="1" dirty="0"/>
              <a:t>Adaptability: </a:t>
            </a:r>
            <a:r>
              <a:rPr lang="en-US" dirty="0"/>
              <a:t>respond quickly to changing environment</a:t>
            </a:r>
          </a:p>
          <a:p>
            <a:pPr marL="742950" indent="-742950">
              <a:buFont typeface="+mj-lt"/>
              <a:buAutoNum type="arabicPeriod"/>
            </a:pPr>
            <a:r>
              <a:rPr lang="en-US" b="1" dirty="0"/>
              <a:t>Seclusion: </a:t>
            </a:r>
            <a:r>
              <a:rPr lang="en-US" dirty="0"/>
              <a:t>independent chemical pathways (specificity of enzymes)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9E523-2ECE-7546-B2A6-B663A678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859B05-39F8-4941-A3FC-020097ED13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33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3B2FE-9990-6B43-B033-105C10ABD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Course is About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E48210-FCDF-884F-8652-60637E2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2D13E-A146-6540-AB3E-73B5246E9CEE}"/>
              </a:ext>
            </a:extLst>
          </p:cNvPr>
          <p:cNvSpPr txBox="1"/>
          <p:nvPr/>
        </p:nvSpPr>
        <p:spPr>
          <a:xfrm>
            <a:off x="1330570" y="3879131"/>
            <a:ext cx="10023230" cy="707886"/>
          </a:xfrm>
          <a:prstGeom prst="rect">
            <a:avLst/>
          </a:prstGeom>
          <a:solidFill>
            <a:srgbClr val="27B31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b="0" dirty="0">
                <a:solidFill>
                  <a:srgbClr val="F9F0FF"/>
                </a:solidFill>
                <a:effectLst/>
              </a:rPr>
              <a:t>Computational Biology / Biological Computing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49651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">
      <a:dk1>
        <a:srgbClr val="000000"/>
      </a:dk1>
      <a:lt1>
        <a:srgbClr val="FFFFFF"/>
      </a:lt1>
      <a:dk2>
        <a:srgbClr val="3A1E5D"/>
      </a:dk2>
      <a:lt2>
        <a:srgbClr val="E7E6E6"/>
      </a:lt2>
      <a:accent1>
        <a:srgbClr val="E15148"/>
      </a:accent1>
      <a:accent2>
        <a:srgbClr val="C8365F"/>
      </a:accent2>
      <a:accent3>
        <a:srgbClr val="3A1E5D"/>
      </a:accent3>
      <a:accent4>
        <a:srgbClr val="F5D364"/>
      </a:accent4>
      <a:accent5>
        <a:srgbClr val="4472C4"/>
      </a:accent5>
      <a:accent6>
        <a:srgbClr val="70AD47"/>
      </a:accent6>
      <a:hlink>
        <a:srgbClr val="00777A"/>
      </a:hlink>
      <a:folHlink>
        <a:srgbClr val="00777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ria-reformatted" id="{6939C278-56AA-AC4D-927A-A368F21001F4}" vid="{0A41C576-70C8-384C-8616-ECCA2751D6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155839</TotalTime>
  <Words>2299</Words>
  <Application>Microsoft Macintosh PowerPoint</Application>
  <PresentationFormat>Widescreen</PresentationFormat>
  <Paragraphs>533</Paragraphs>
  <Slides>61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-apple-system</vt:lpstr>
      <vt:lpstr>Arial</vt:lpstr>
      <vt:lpstr>Calibri</vt:lpstr>
      <vt:lpstr>Calibri Light</vt:lpstr>
      <vt:lpstr>Calibri Regular</vt:lpstr>
      <vt:lpstr>Cambria Math</vt:lpstr>
      <vt:lpstr>System Font Regular</vt:lpstr>
      <vt:lpstr>Work Sans</vt:lpstr>
      <vt:lpstr>Office Theme</vt:lpstr>
      <vt:lpstr>PowerPoint Presentation</vt:lpstr>
      <vt:lpstr>Plan for Today</vt:lpstr>
      <vt:lpstr>Is it alive?</vt:lpstr>
      <vt:lpstr>Challenges in Defining “Life”</vt:lpstr>
      <vt:lpstr>Definitions</vt:lpstr>
      <vt:lpstr>PowerPoint Presentation</vt:lpstr>
      <vt:lpstr>Koshland’s Definition</vt:lpstr>
      <vt:lpstr>Koshland’s Seven Pillars (Necessary for Life)</vt:lpstr>
      <vt:lpstr>What this Course is About</vt:lpstr>
      <vt:lpstr>Computational Biology</vt:lpstr>
      <vt:lpstr>Biological Computing</vt:lpstr>
      <vt:lpstr>Biological Computing</vt:lpstr>
      <vt:lpstr>Computational Biology / Biological Computing</vt:lpstr>
      <vt:lpstr>Course Team</vt:lpstr>
      <vt:lpstr>Why I’m Teaching this Course</vt:lpstr>
      <vt:lpstr>PowerPoint Presentation</vt:lpstr>
      <vt:lpstr>My (Limited) Background in Biology</vt:lpstr>
      <vt:lpstr>Long Interest in  “Biologically-Inspired” Computing</vt:lpstr>
      <vt:lpstr>My Goals for the Course</vt:lpstr>
      <vt:lpstr>What I Expect of You</vt:lpstr>
      <vt:lpstr>Balancing Humility and Arrogance</vt:lpstr>
      <vt:lpstr>Plan for the Course</vt:lpstr>
      <vt:lpstr>Questions on Course Plan</vt:lpstr>
      <vt:lpstr>Life Science until 1900s</vt:lpstr>
      <vt:lpstr>PowerPoint Presentation</vt:lpstr>
      <vt:lpstr>PowerPoint Presentation</vt:lpstr>
      <vt:lpstr>PowerPoint Presentation</vt:lpstr>
      <vt:lpstr>PowerPoint Presentation</vt:lpstr>
      <vt:lpstr>Life Science</vt:lpstr>
      <vt:lpstr>Challenges in Defining “Life”</vt:lpstr>
      <vt:lpstr>Challenges in Defining “Life”</vt:lpstr>
      <vt:lpstr>NASA’s Definition</vt:lpstr>
      <vt:lpstr>PowerPoint Presentation</vt:lpstr>
      <vt:lpstr>Challenges in Defining “Life”</vt:lpstr>
      <vt:lpstr>All Known “Life” on Earth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Known “Life” on Earth</vt:lpstr>
      <vt:lpstr>Usefulness of Carbon</vt:lpstr>
      <vt:lpstr>Carbon Bonds</vt:lpstr>
      <vt:lpstr>Carbon Bonds</vt:lpstr>
      <vt:lpstr>Chains of Carbon</vt:lpstr>
      <vt:lpstr>All Known “Life” on Earth</vt:lpstr>
      <vt:lpstr>Life on Earth Executable Format</vt:lpstr>
      <vt:lpstr>Life on Earth Executable Format</vt:lpstr>
      <vt:lpstr>Life on Earth Instruction Set</vt:lpstr>
      <vt:lpstr>My Laptop’s Instruction Set </vt:lpstr>
      <vt:lpstr>All Known “Life” on Earth</vt:lpstr>
      <vt:lpstr>Interpreting Earth-Life Programs</vt:lpstr>
      <vt:lpstr>All Known “Life” on Earth</vt:lpstr>
      <vt:lpstr>Protein Physics and Function</vt:lpstr>
      <vt:lpstr>Predicting Protein Shape</vt:lpstr>
      <vt:lpstr>All Known “Life” on Earth</vt:lpstr>
      <vt:lpstr>Evolution by Natural Selection</vt:lpstr>
      <vt:lpstr>PowerPoint Presentation</vt:lpstr>
      <vt:lpstr>PowerPoint Presentation</vt:lpstr>
      <vt:lpstr>Why is Life Digital?</vt:lpstr>
      <vt:lpstr>Charge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1397</cp:revision>
  <cp:lastPrinted>2021-11-17T19:55:18Z</cp:lastPrinted>
  <dcterms:created xsi:type="dcterms:W3CDTF">2017-05-13T17:39:38Z</dcterms:created>
  <dcterms:modified xsi:type="dcterms:W3CDTF">2022-01-19T17:12:19Z</dcterms:modified>
</cp:coreProperties>
</file>